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67" r:id="rId3"/>
    <p:sldId id="268" r:id="rId4"/>
    <p:sldId id="269" r:id="rId5"/>
    <p:sldId id="257" r:id="rId6"/>
    <p:sldId id="262" r:id="rId7"/>
    <p:sldId id="264" r:id="rId8"/>
    <p:sldId id="258" r:id="rId9"/>
    <p:sldId id="261" r:id="rId10"/>
    <p:sldId id="259" r:id="rId11"/>
    <p:sldId id="260" r:id="rId12"/>
    <p:sldId id="263" r:id="rId13"/>
    <p:sldId id="265" r:id="rId14"/>
    <p:sldId id="266" r:id="rId15"/>
    <p:sldId id="270" r:id="rId16"/>
    <p:sldId id="271" r:id="rId17"/>
    <p:sldId id="272" r:id="rId18"/>
    <p:sldId id="274" r:id="rId19"/>
    <p:sldId id="275" r:id="rId20"/>
    <p:sldId id="276" r:id="rId21"/>
    <p:sldId id="277" r:id="rId22"/>
    <p:sldId id="287" r:id="rId23"/>
    <p:sldId id="278" r:id="rId24"/>
    <p:sldId id="279" r:id="rId25"/>
    <p:sldId id="280" r:id="rId26"/>
    <p:sldId id="281" r:id="rId27"/>
    <p:sldId id="282" r:id="rId28"/>
    <p:sldId id="284" r:id="rId29"/>
    <p:sldId id="285"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C613D-39F2-450C-B2E6-B4B5F84531C3}" type="datetimeFigureOut">
              <a:rPr lang="en-US" smtClean="0"/>
              <a:t>12/12/2019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042BC-264E-442F-A075-B7DBBF22F7B8}" type="slidenum">
              <a:rPr lang="en-US" smtClean="0"/>
              <a:t>‹#›</a:t>
            </a:fld>
            <a:endParaRPr lang="en-US"/>
          </a:p>
        </p:txBody>
      </p:sp>
    </p:spTree>
    <p:extLst>
      <p:ext uri="{BB962C8B-B14F-4D97-AF65-F5344CB8AC3E}">
        <p14:creationId xmlns:p14="http://schemas.microsoft.com/office/powerpoint/2010/main" val="2674389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E042BC-264E-442F-A075-B7DBBF22F7B8}" type="slidenum">
              <a:rPr lang="en-US" smtClean="0"/>
              <a:t>30</a:t>
            </a:fld>
            <a:endParaRPr lang="en-US"/>
          </a:p>
        </p:txBody>
      </p:sp>
    </p:spTree>
    <p:extLst>
      <p:ext uri="{BB962C8B-B14F-4D97-AF65-F5344CB8AC3E}">
        <p14:creationId xmlns:p14="http://schemas.microsoft.com/office/powerpoint/2010/main" val="226907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21B935-1A08-4A7D-9DF3-9A9BA2F299DD}"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268470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3D6BF-5897-407D-B896-EE12D57C0F73}"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364155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84F643-0D4F-48FC-ABA7-D44CC457676A}"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332534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CF0CEE-5553-451C-8B10-9D5F7E5B32BC}" type="datetime1">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2601035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876353-D88F-46F2-9328-85B187F8D0C9}" type="datetime1">
              <a:rPr lang="en-US" smtClean="0"/>
              <a:t>12/12/2019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3841721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A78A63-555F-41F6-833F-481F0350703D}" type="datetime1">
              <a:rPr lang="en-US" smtClean="0"/>
              <a:t>12/12/2019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2909227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76473-42AF-45B0-B4D9-F8F94B79DE9F}" type="datetime1">
              <a:rPr lang="en-US" smtClean="0"/>
              <a:t>12/12/2019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401276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06494-1C59-430C-9D81-7D5FB0DDBBCD}" type="datetime1">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262183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50714F-C5D6-41CE-BA9D-AFCB0025E197}" type="datetime1">
              <a:rPr lang="en-US" smtClean="0"/>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350127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DB926-C7F3-4BB4-B29F-2360B55F43D5}"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2154845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A5C21-A1E4-4D7B-91C1-40CBD59A4A65}" type="datetime1">
              <a:rPr lang="en-US" smtClean="0"/>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FCC14-6FAB-45C3-9212-D79752E2D734}" type="slidenum">
              <a:rPr lang="en-US" smtClean="0"/>
              <a:t>‹#›</a:t>
            </a:fld>
            <a:endParaRPr lang="en-US"/>
          </a:p>
        </p:txBody>
      </p:sp>
    </p:spTree>
    <p:extLst>
      <p:ext uri="{BB962C8B-B14F-4D97-AF65-F5344CB8AC3E}">
        <p14:creationId xmlns:p14="http://schemas.microsoft.com/office/powerpoint/2010/main" val="1448993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3B365-5AD0-4DF2-AA12-71A10E77F15A}" type="datetime1">
              <a:rPr lang="en-US" smtClean="0"/>
              <a:t>12/12/2019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5FCC14-6FAB-45C3-9212-D79752E2D734}" type="slidenum">
              <a:rPr lang="en-US" smtClean="0"/>
              <a:t>‹#›</a:t>
            </a:fld>
            <a:endParaRPr lang="en-US"/>
          </a:p>
        </p:txBody>
      </p:sp>
    </p:spTree>
    <p:extLst>
      <p:ext uri="{BB962C8B-B14F-4D97-AF65-F5344CB8AC3E}">
        <p14:creationId xmlns:p14="http://schemas.microsoft.com/office/powerpoint/2010/main" val="2658766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Trout Foods</a:t>
            </a:r>
            <a:br>
              <a:rPr lang="en-US" dirty="0" smtClean="0"/>
            </a:br>
            <a:r>
              <a:rPr lang="en-US" sz="4400" dirty="0" smtClean="0"/>
              <a:t>(and How to Imitate Them)</a:t>
            </a:r>
            <a:endParaRPr lang="en-US" sz="4400" dirty="0"/>
          </a:p>
        </p:txBody>
      </p:sp>
      <p:sp>
        <p:nvSpPr>
          <p:cNvPr id="3" name="Subtitle 2"/>
          <p:cNvSpPr>
            <a:spLocks noGrp="1"/>
          </p:cNvSpPr>
          <p:nvPr>
            <p:ph type="subTitle" idx="1"/>
          </p:nvPr>
        </p:nvSpPr>
        <p:spPr/>
        <p:txBody>
          <a:bodyPr/>
          <a:lstStyle/>
          <a:p>
            <a:r>
              <a:rPr lang="en-US" dirty="0" smtClean="0"/>
              <a:t>Presented by Dan Robertson</a:t>
            </a:r>
          </a:p>
          <a:p>
            <a:r>
              <a:rPr lang="en-US" dirty="0" smtClean="0"/>
              <a:t>December 12, 2019</a:t>
            </a:r>
            <a:endParaRPr lang="en-US" dirty="0"/>
          </a:p>
        </p:txBody>
      </p:sp>
      <p:sp>
        <p:nvSpPr>
          <p:cNvPr id="4" name="Slide Number Placeholder 3"/>
          <p:cNvSpPr>
            <a:spLocks noGrp="1"/>
          </p:cNvSpPr>
          <p:nvPr>
            <p:ph type="sldNum" sz="quarter" idx="12"/>
          </p:nvPr>
        </p:nvSpPr>
        <p:spPr/>
        <p:txBody>
          <a:bodyPr/>
          <a:lstStyle/>
          <a:p>
            <a:fld id="{615FCC14-6FAB-45C3-9212-D79752E2D734}" type="slidenum">
              <a:rPr lang="en-US" smtClean="0"/>
              <a:t>1</a:t>
            </a:fld>
            <a:endParaRPr lang="en-US"/>
          </a:p>
        </p:txBody>
      </p:sp>
    </p:spTree>
    <p:extLst>
      <p:ext uri="{BB962C8B-B14F-4D97-AF65-F5344CB8AC3E}">
        <p14:creationId xmlns:p14="http://schemas.microsoft.com/office/powerpoint/2010/main" val="21667370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Trout Eat</a:t>
            </a:r>
            <a:endParaRPr lang="en-US" dirty="0"/>
          </a:p>
        </p:txBody>
      </p:sp>
      <p:sp>
        <p:nvSpPr>
          <p:cNvPr id="3" name="Content Placeholder 2"/>
          <p:cNvSpPr>
            <a:spLocks noGrp="1"/>
          </p:cNvSpPr>
          <p:nvPr>
            <p:ph idx="1"/>
          </p:nvPr>
        </p:nvSpPr>
        <p:spPr>
          <a:xfrm>
            <a:off x="838200" y="1604091"/>
            <a:ext cx="10515600" cy="4351338"/>
          </a:xfrm>
        </p:spPr>
        <p:txBody>
          <a:bodyPr>
            <a:normAutofit fontScale="92500" lnSpcReduction="10000"/>
          </a:bodyPr>
          <a:lstStyle/>
          <a:p>
            <a:r>
              <a:rPr lang="en-US" dirty="0" smtClean="0"/>
              <a:t>Mayflies</a:t>
            </a:r>
          </a:p>
          <a:p>
            <a:r>
              <a:rPr lang="en-US" dirty="0" smtClean="0"/>
              <a:t>Stoneflies</a:t>
            </a:r>
          </a:p>
          <a:p>
            <a:r>
              <a:rPr lang="en-US" dirty="0" smtClean="0"/>
              <a:t>Caddisflies</a:t>
            </a:r>
          </a:p>
          <a:p>
            <a:r>
              <a:rPr lang="en-US" dirty="0" smtClean="0"/>
              <a:t>Midges</a:t>
            </a:r>
          </a:p>
          <a:p>
            <a:r>
              <a:rPr lang="en-US" dirty="0" smtClean="0"/>
              <a:t>Other Aquatic Insects (Bred in Water):</a:t>
            </a:r>
          </a:p>
          <a:p>
            <a:pPr lvl="1"/>
            <a:r>
              <a:rPr lang="en-US" dirty="0" err="1" smtClean="0"/>
              <a:t>Craneflies</a:t>
            </a:r>
            <a:endParaRPr lang="en-US" dirty="0" smtClean="0"/>
          </a:p>
          <a:p>
            <a:pPr lvl="1"/>
            <a:r>
              <a:rPr lang="en-US" dirty="0" smtClean="0"/>
              <a:t>Water Boatman</a:t>
            </a:r>
          </a:p>
          <a:p>
            <a:pPr lvl="1"/>
            <a:r>
              <a:rPr lang="en-US" dirty="0" smtClean="0"/>
              <a:t>Dobsonflies</a:t>
            </a:r>
          </a:p>
          <a:p>
            <a:pPr lvl="1"/>
            <a:r>
              <a:rPr lang="en-US" dirty="0" smtClean="0"/>
              <a:t>Alderflies</a:t>
            </a:r>
          </a:p>
          <a:p>
            <a:pPr lvl="1"/>
            <a:r>
              <a:rPr lang="en-US" dirty="0" smtClean="0"/>
              <a:t>Damselflies</a:t>
            </a:r>
          </a:p>
          <a:p>
            <a:pPr lvl="1"/>
            <a:r>
              <a:rPr lang="en-US" dirty="0" smtClean="0"/>
              <a:t>Dragonflies</a:t>
            </a:r>
          </a:p>
        </p:txBody>
      </p:sp>
      <p:sp>
        <p:nvSpPr>
          <p:cNvPr id="4" name="Slide Number Placeholder 3"/>
          <p:cNvSpPr>
            <a:spLocks noGrp="1"/>
          </p:cNvSpPr>
          <p:nvPr>
            <p:ph type="sldNum" sz="quarter" idx="12"/>
          </p:nvPr>
        </p:nvSpPr>
        <p:spPr/>
        <p:txBody>
          <a:bodyPr/>
          <a:lstStyle/>
          <a:p>
            <a:fld id="{615FCC14-6FAB-45C3-9212-D79752E2D734}" type="slidenum">
              <a:rPr lang="en-US" smtClean="0"/>
              <a:t>2</a:t>
            </a:fld>
            <a:endParaRPr lang="en-US"/>
          </a:p>
        </p:txBody>
      </p:sp>
    </p:spTree>
    <p:extLst>
      <p:ext uri="{BB962C8B-B14F-4D97-AF65-F5344CB8AC3E}">
        <p14:creationId xmlns:p14="http://schemas.microsoft.com/office/powerpoint/2010/main" val="3007199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Trout Eat (continued)</a:t>
            </a:r>
            <a:endParaRPr lang="en-US" dirty="0"/>
          </a:p>
        </p:txBody>
      </p:sp>
      <p:sp>
        <p:nvSpPr>
          <p:cNvPr id="3" name="Content Placeholder 2"/>
          <p:cNvSpPr>
            <a:spLocks noGrp="1"/>
          </p:cNvSpPr>
          <p:nvPr>
            <p:ph idx="1"/>
          </p:nvPr>
        </p:nvSpPr>
        <p:spPr/>
        <p:txBody>
          <a:bodyPr/>
          <a:lstStyle/>
          <a:p>
            <a:r>
              <a:rPr lang="en-US" dirty="0" smtClean="0"/>
              <a:t>Terrestrial Insects (Not Bred in Water):</a:t>
            </a:r>
          </a:p>
          <a:p>
            <a:pPr lvl="1"/>
            <a:r>
              <a:rPr lang="en-US" dirty="0" smtClean="0"/>
              <a:t>Ants</a:t>
            </a:r>
          </a:p>
          <a:p>
            <a:pPr lvl="1"/>
            <a:r>
              <a:rPr lang="en-US" dirty="0" smtClean="0"/>
              <a:t>Beetles</a:t>
            </a:r>
          </a:p>
          <a:p>
            <a:pPr lvl="1"/>
            <a:r>
              <a:rPr lang="en-US" dirty="0" smtClean="0"/>
              <a:t>Grasshoppers</a:t>
            </a:r>
          </a:p>
          <a:p>
            <a:pPr lvl="1"/>
            <a:r>
              <a:rPr lang="en-US" dirty="0" smtClean="0"/>
              <a:t>Crickets</a:t>
            </a:r>
          </a:p>
          <a:p>
            <a:pPr lvl="1"/>
            <a:r>
              <a:rPr lang="en-US" dirty="0" smtClean="0"/>
              <a:t>Cicadas</a:t>
            </a:r>
          </a:p>
          <a:p>
            <a:pPr lvl="1"/>
            <a:r>
              <a:rPr lang="en-US" dirty="0" smtClean="0"/>
              <a:t>Spruce Budworms</a:t>
            </a:r>
          </a:p>
          <a:p>
            <a:pPr lvl="1"/>
            <a:r>
              <a:rPr lang="en-US" dirty="0" smtClean="0"/>
              <a:t>Leafhoppers</a:t>
            </a:r>
          </a:p>
          <a:p>
            <a:pPr lvl="1"/>
            <a:r>
              <a:rPr lang="en-US" dirty="0" smtClean="0"/>
              <a:t>Inchworms</a:t>
            </a:r>
            <a:endParaRPr lang="en-US" dirty="0"/>
          </a:p>
        </p:txBody>
      </p:sp>
      <p:sp>
        <p:nvSpPr>
          <p:cNvPr id="4" name="Slide Number Placeholder 3"/>
          <p:cNvSpPr>
            <a:spLocks noGrp="1"/>
          </p:cNvSpPr>
          <p:nvPr>
            <p:ph type="sldNum" sz="quarter" idx="12"/>
          </p:nvPr>
        </p:nvSpPr>
        <p:spPr/>
        <p:txBody>
          <a:bodyPr/>
          <a:lstStyle/>
          <a:p>
            <a:fld id="{615FCC14-6FAB-45C3-9212-D79752E2D734}" type="slidenum">
              <a:rPr lang="en-US" smtClean="0"/>
              <a:t>3</a:t>
            </a:fld>
            <a:endParaRPr lang="en-US"/>
          </a:p>
        </p:txBody>
      </p:sp>
    </p:spTree>
    <p:extLst>
      <p:ext uri="{BB962C8B-B14F-4D97-AF65-F5344CB8AC3E}">
        <p14:creationId xmlns:p14="http://schemas.microsoft.com/office/powerpoint/2010/main" val="3805500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Trout Eat (continued)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Crustaceans (live in water):</a:t>
            </a:r>
          </a:p>
          <a:p>
            <a:pPr lvl="1"/>
            <a:r>
              <a:rPr lang="en-US" dirty="0" smtClean="0"/>
              <a:t>Scuds</a:t>
            </a:r>
          </a:p>
          <a:p>
            <a:pPr lvl="1"/>
            <a:r>
              <a:rPr lang="en-US" dirty="0" err="1" smtClean="0"/>
              <a:t>Sowbugs</a:t>
            </a:r>
            <a:endParaRPr lang="en-US" dirty="0" smtClean="0"/>
          </a:p>
          <a:p>
            <a:pPr lvl="1"/>
            <a:r>
              <a:rPr lang="en-US" dirty="0" smtClean="0"/>
              <a:t>Mysis Shrimp</a:t>
            </a:r>
          </a:p>
          <a:p>
            <a:pPr lvl="1"/>
            <a:r>
              <a:rPr lang="en-US" dirty="0" smtClean="0"/>
              <a:t>Crayfish</a:t>
            </a:r>
          </a:p>
          <a:p>
            <a:r>
              <a:rPr lang="en-US" dirty="0" smtClean="0"/>
              <a:t>Other Trout Foods:</a:t>
            </a:r>
          </a:p>
          <a:p>
            <a:pPr lvl="1"/>
            <a:r>
              <a:rPr lang="en-US" dirty="0" smtClean="0"/>
              <a:t>Leeches</a:t>
            </a:r>
          </a:p>
          <a:p>
            <a:pPr lvl="1"/>
            <a:r>
              <a:rPr lang="en-US" dirty="0" smtClean="0"/>
              <a:t>Worms</a:t>
            </a:r>
          </a:p>
          <a:p>
            <a:pPr lvl="1"/>
            <a:r>
              <a:rPr lang="en-US" dirty="0" smtClean="0"/>
              <a:t>Minnows/Baitfish</a:t>
            </a:r>
          </a:p>
          <a:p>
            <a:pPr lvl="1"/>
            <a:r>
              <a:rPr lang="en-US" dirty="0" smtClean="0"/>
              <a:t>Sculpins</a:t>
            </a:r>
          </a:p>
          <a:p>
            <a:pPr lvl="1"/>
            <a:r>
              <a:rPr lang="en-US" dirty="0" smtClean="0"/>
              <a:t>Small Frogs</a:t>
            </a:r>
          </a:p>
          <a:p>
            <a:pPr lvl="1"/>
            <a:r>
              <a:rPr lang="en-US" dirty="0" smtClean="0"/>
              <a:t>Mice </a:t>
            </a:r>
            <a:endParaRPr lang="en-US" dirty="0"/>
          </a:p>
        </p:txBody>
      </p:sp>
      <p:sp>
        <p:nvSpPr>
          <p:cNvPr id="4" name="Slide Number Placeholder 3"/>
          <p:cNvSpPr>
            <a:spLocks noGrp="1"/>
          </p:cNvSpPr>
          <p:nvPr>
            <p:ph type="sldNum" sz="quarter" idx="12"/>
          </p:nvPr>
        </p:nvSpPr>
        <p:spPr/>
        <p:txBody>
          <a:bodyPr/>
          <a:lstStyle/>
          <a:p>
            <a:fld id="{615FCC14-6FAB-45C3-9212-D79752E2D734}" type="slidenum">
              <a:rPr lang="en-US" smtClean="0"/>
              <a:t>4</a:t>
            </a:fld>
            <a:endParaRPr lang="en-US"/>
          </a:p>
        </p:txBody>
      </p:sp>
    </p:spTree>
    <p:extLst>
      <p:ext uri="{BB962C8B-B14F-4D97-AF65-F5344CB8AC3E}">
        <p14:creationId xmlns:p14="http://schemas.microsoft.com/office/powerpoint/2010/main" val="3803857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290" y="300731"/>
            <a:ext cx="10515600" cy="1325563"/>
          </a:xfrm>
        </p:spPr>
        <p:txBody>
          <a:bodyPr/>
          <a:lstStyle/>
          <a:p>
            <a:pPr algn="ctr"/>
            <a:r>
              <a:rPr lang="en-US" dirty="0" smtClean="0"/>
              <a:t>Life Cycle of the May Fly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8428" y="1400242"/>
            <a:ext cx="6843324" cy="5138670"/>
          </a:xfrm>
        </p:spPr>
      </p:pic>
      <p:sp>
        <p:nvSpPr>
          <p:cNvPr id="3" name="Slide Number Placeholder 2"/>
          <p:cNvSpPr>
            <a:spLocks noGrp="1"/>
          </p:cNvSpPr>
          <p:nvPr>
            <p:ph type="sldNum" sz="quarter" idx="12"/>
          </p:nvPr>
        </p:nvSpPr>
        <p:spPr/>
        <p:txBody>
          <a:bodyPr/>
          <a:lstStyle/>
          <a:p>
            <a:fld id="{615FCC14-6FAB-45C3-9212-D79752E2D734}" type="slidenum">
              <a:rPr lang="en-US" smtClean="0"/>
              <a:t>5</a:t>
            </a:fld>
            <a:endParaRPr lang="en-US"/>
          </a:p>
        </p:txBody>
      </p:sp>
    </p:spTree>
    <p:extLst>
      <p:ext uri="{BB962C8B-B14F-4D97-AF65-F5344CB8AC3E}">
        <p14:creationId xmlns:p14="http://schemas.microsoft.com/office/powerpoint/2010/main" val="2218683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699" y="-242024"/>
            <a:ext cx="11082960" cy="1325563"/>
          </a:xfrm>
        </p:spPr>
        <p:txBody>
          <a:bodyPr/>
          <a:lstStyle/>
          <a:p>
            <a:pPr algn="ctr"/>
            <a:r>
              <a:rPr lang="en-US" dirty="0" smtClean="0"/>
              <a:t>Life Cycle of the Mayfly</a:t>
            </a:r>
            <a:endParaRPr lang="en-US" dirty="0"/>
          </a:p>
        </p:txBody>
      </p:sp>
      <p:sp>
        <p:nvSpPr>
          <p:cNvPr id="5" name="TextBox 4"/>
          <p:cNvSpPr txBox="1"/>
          <p:nvPr/>
        </p:nvSpPr>
        <p:spPr>
          <a:xfrm>
            <a:off x="9183414" y="3662029"/>
            <a:ext cx="2518510" cy="369332"/>
          </a:xfrm>
          <a:prstGeom prst="rect">
            <a:avLst/>
          </a:prstGeom>
          <a:noFill/>
        </p:spPr>
        <p:txBody>
          <a:bodyPr wrap="none" rtlCol="0">
            <a:spAutoFit/>
          </a:bodyPr>
          <a:lstStyle/>
          <a:p>
            <a:r>
              <a:rPr lang="en-US" dirty="0" smtClean="0"/>
              <a:t>(Gold Ribbed Hare’s Ear)</a:t>
            </a:r>
            <a:endParaRPr lang="en-US" dirty="0"/>
          </a:p>
        </p:txBody>
      </p:sp>
      <p:sp>
        <p:nvSpPr>
          <p:cNvPr id="6" name="TextBox 5"/>
          <p:cNvSpPr txBox="1"/>
          <p:nvPr/>
        </p:nvSpPr>
        <p:spPr>
          <a:xfrm>
            <a:off x="9450218" y="4605848"/>
            <a:ext cx="1984902" cy="369332"/>
          </a:xfrm>
          <a:prstGeom prst="rect">
            <a:avLst/>
          </a:prstGeom>
          <a:noFill/>
        </p:spPr>
        <p:txBody>
          <a:bodyPr wrap="none" rtlCol="0">
            <a:spAutoFit/>
          </a:bodyPr>
          <a:lstStyle/>
          <a:p>
            <a:r>
              <a:rPr lang="en-US" dirty="0" smtClean="0"/>
              <a:t>(Spot Top </a:t>
            </a:r>
            <a:r>
              <a:rPr lang="en-US" dirty="0" err="1" smtClean="0"/>
              <a:t>Emerger</a:t>
            </a:r>
            <a:r>
              <a:rPr lang="en-US" dirty="0" smtClean="0"/>
              <a:t>)</a:t>
            </a:r>
            <a:endParaRPr lang="en-US" dirty="0"/>
          </a:p>
        </p:txBody>
      </p:sp>
      <p:sp>
        <p:nvSpPr>
          <p:cNvPr id="7" name="TextBox 6"/>
          <p:cNvSpPr txBox="1"/>
          <p:nvPr/>
        </p:nvSpPr>
        <p:spPr>
          <a:xfrm>
            <a:off x="9244296" y="5670446"/>
            <a:ext cx="2396746" cy="369332"/>
          </a:xfrm>
          <a:prstGeom prst="rect">
            <a:avLst/>
          </a:prstGeom>
          <a:noFill/>
        </p:spPr>
        <p:txBody>
          <a:bodyPr wrap="none" rtlCol="0">
            <a:spAutoFit/>
          </a:bodyPr>
          <a:lstStyle/>
          <a:p>
            <a:r>
              <a:rPr lang="en-US" dirty="0" smtClean="0"/>
              <a:t>(Looped Wing </a:t>
            </a:r>
            <a:r>
              <a:rPr lang="en-US" dirty="0" err="1" smtClean="0"/>
              <a:t>Paradun</a:t>
            </a:r>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7363" y="787324"/>
            <a:ext cx="6625465" cy="5595869"/>
          </a:xfrm>
          <a:prstGeom prst="rect">
            <a:avLst/>
          </a:prstGeom>
        </p:spPr>
      </p:pic>
      <p:sp>
        <p:nvSpPr>
          <p:cNvPr id="4" name="Slide Number Placeholder 3"/>
          <p:cNvSpPr>
            <a:spLocks noGrp="1"/>
          </p:cNvSpPr>
          <p:nvPr>
            <p:ph type="sldNum" sz="quarter" idx="12"/>
          </p:nvPr>
        </p:nvSpPr>
        <p:spPr/>
        <p:txBody>
          <a:bodyPr/>
          <a:lstStyle/>
          <a:p>
            <a:fld id="{615FCC14-6FAB-45C3-9212-D79752E2D734}" type="slidenum">
              <a:rPr lang="en-US" smtClean="0"/>
              <a:t>6</a:t>
            </a:fld>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442" y="3515932"/>
            <a:ext cx="2202288" cy="141972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7441" y="4912515"/>
            <a:ext cx="2202289" cy="1473590"/>
          </a:xfrm>
          <a:prstGeom prst="rect">
            <a:avLst/>
          </a:prstGeom>
        </p:spPr>
      </p:pic>
    </p:spTree>
    <p:extLst>
      <p:ext uri="{BB962C8B-B14F-4D97-AF65-F5344CB8AC3E}">
        <p14:creationId xmlns:p14="http://schemas.microsoft.com/office/powerpoint/2010/main" val="1884803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685" y="115910"/>
            <a:ext cx="10515600" cy="1154582"/>
          </a:xfrm>
        </p:spPr>
        <p:txBody>
          <a:bodyPr/>
          <a:lstStyle/>
          <a:p>
            <a:pPr algn="ctr"/>
            <a:r>
              <a:rPr lang="en-US" dirty="0" smtClean="0"/>
              <a:t>Life Cycle of a Stone Fly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5642" y="1080361"/>
            <a:ext cx="6477686" cy="5006326"/>
          </a:xfrm>
        </p:spPr>
      </p:pic>
      <p:sp>
        <p:nvSpPr>
          <p:cNvPr id="3" name="Slide Number Placeholder 2"/>
          <p:cNvSpPr>
            <a:spLocks noGrp="1"/>
          </p:cNvSpPr>
          <p:nvPr>
            <p:ph type="sldNum" sz="quarter" idx="12"/>
          </p:nvPr>
        </p:nvSpPr>
        <p:spPr/>
        <p:txBody>
          <a:bodyPr/>
          <a:lstStyle/>
          <a:p>
            <a:fld id="{615FCC14-6FAB-45C3-9212-D79752E2D734}" type="slidenum">
              <a:rPr lang="en-US" smtClean="0"/>
              <a:t>7</a:t>
            </a:fld>
            <a:endParaRPr lang="en-US"/>
          </a:p>
        </p:txBody>
      </p:sp>
    </p:spTree>
    <p:extLst>
      <p:ext uri="{BB962C8B-B14F-4D97-AF65-F5344CB8AC3E}">
        <p14:creationId xmlns:p14="http://schemas.microsoft.com/office/powerpoint/2010/main" val="304796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93011"/>
            <a:ext cx="10515600" cy="1116930"/>
          </a:xfrm>
        </p:spPr>
        <p:txBody>
          <a:bodyPr/>
          <a:lstStyle/>
          <a:p>
            <a:pPr algn="ctr"/>
            <a:r>
              <a:rPr lang="en-US" dirty="0" smtClean="0"/>
              <a:t>Life Cycle of the Stone Fly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8989" y="1482055"/>
            <a:ext cx="5154021" cy="5167313"/>
          </a:xfrm>
        </p:spPr>
      </p:pic>
      <p:sp>
        <p:nvSpPr>
          <p:cNvPr id="3" name="TextBox 2"/>
          <p:cNvSpPr txBox="1"/>
          <p:nvPr/>
        </p:nvSpPr>
        <p:spPr>
          <a:xfrm>
            <a:off x="8673010" y="4119797"/>
            <a:ext cx="1965923" cy="369332"/>
          </a:xfrm>
          <a:prstGeom prst="rect">
            <a:avLst/>
          </a:prstGeom>
          <a:noFill/>
        </p:spPr>
        <p:txBody>
          <a:bodyPr wrap="none" rtlCol="0">
            <a:spAutoFit/>
          </a:bodyPr>
          <a:lstStyle/>
          <a:p>
            <a:r>
              <a:rPr lang="en-US" dirty="0" smtClean="0"/>
              <a:t>(Kaufmanns Stone)</a:t>
            </a:r>
            <a:endParaRPr lang="en-US" dirty="0"/>
          </a:p>
        </p:txBody>
      </p:sp>
      <p:sp>
        <p:nvSpPr>
          <p:cNvPr id="5" name="TextBox 4"/>
          <p:cNvSpPr txBox="1"/>
          <p:nvPr/>
        </p:nvSpPr>
        <p:spPr>
          <a:xfrm>
            <a:off x="8707791" y="5437383"/>
            <a:ext cx="1305614" cy="369332"/>
          </a:xfrm>
          <a:prstGeom prst="rect">
            <a:avLst/>
          </a:prstGeom>
          <a:noFill/>
        </p:spPr>
        <p:txBody>
          <a:bodyPr wrap="none" rtlCol="0">
            <a:spAutoFit/>
          </a:bodyPr>
          <a:lstStyle/>
          <a:p>
            <a:r>
              <a:rPr lang="en-US" dirty="0" smtClean="0"/>
              <a:t>(Stimulator)</a:t>
            </a:r>
            <a:endParaRPr lang="en-US" dirty="0"/>
          </a:p>
        </p:txBody>
      </p:sp>
      <p:sp>
        <p:nvSpPr>
          <p:cNvPr id="6" name="Slide Number Placeholder 5"/>
          <p:cNvSpPr>
            <a:spLocks noGrp="1"/>
          </p:cNvSpPr>
          <p:nvPr>
            <p:ph type="sldNum" sz="quarter" idx="12"/>
          </p:nvPr>
        </p:nvSpPr>
        <p:spPr/>
        <p:txBody>
          <a:bodyPr/>
          <a:lstStyle/>
          <a:p>
            <a:fld id="{615FCC14-6FAB-45C3-9212-D79752E2D734}" type="slidenum">
              <a:rPr lang="en-US" smtClean="0"/>
              <a:t>8</a:t>
            </a:fld>
            <a:endParaRPr lang="en-US"/>
          </a:p>
        </p:txBody>
      </p:sp>
    </p:spTree>
    <p:extLst>
      <p:ext uri="{BB962C8B-B14F-4D97-AF65-F5344CB8AC3E}">
        <p14:creationId xmlns:p14="http://schemas.microsoft.com/office/powerpoint/2010/main" val="1579889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Life Cycle of the Caddis Fly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1341" y="1690688"/>
            <a:ext cx="6509318" cy="4993447"/>
          </a:xfrm>
        </p:spPr>
      </p:pic>
      <p:sp>
        <p:nvSpPr>
          <p:cNvPr id="3" name="Slide Number Placeholder 2"/>
          <p:cNvSpPr>
            <a:spLocks noGrp="1"/>
          </p:cNvSpPr>
          <p:nvPr>
            <p:ph type="sldNum" sz="quarter" idx="12"/>
          </p:nvPr>
        </p:nvSpPr>
        <p:spPr/>
        <p:txBody>
          <a:bodyPr/>
          <a:lstStyle/>
          <a:p>
            <a:fld id="{615FCC14-6FAB-45C3-9212-D79752E2D734}" type="slidenum">
              <a:rPr lang="en-US" smtClean="0"/>
              <a:t>9</a:t>
            </a:fld>
            <a:endParaRPr lang="en-US"/>
          </a:p>
        </p:txBody>
      </p:sp>
    </p:spTree>
    <p:extLst>
      <p:ext uri="{BB962C8B-B14F-4D97-AF65-F5344CB8AC3E}">
        <p14:creationId xmlns:p14="http://schemas.microsoft.com/office/powerpoint/2010/main" val="344943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Life Cycle of the Caddis Fly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1882" y="1690688"/>
            <a:ext cx="5228236" cy="4972507"/>
          </a:xfrm>
        </p:spPr>
      </p:pic>
      <p:sp>
        <p:nvSpPr>
          <p:cNvPr id="5" name="TextBox 4"/>
          <p:cNvSpPr txBox="1"/>
          <p:nvPr/>
        </p:nvSpPr>
        <p:spPr>
          <a:xfrm>
            <a:off x="8481021" y="4301544"/>
            <a:ext cx="1550937" cy="369332"/>
          </a:xfrm>
          <a:prstGeom prst="rect">
            <a:avLst/>
          </a:prstGeom>
          <a:noFill/>
        </p:spPr>
        <p:txBody>
          <a:bodyPr wrap="none" rtlCol="0">
            <a:spAutoFit/>
          </a:bodyPr>
          <a:lstStyle/>
          <a:p>
            <a:r>
              <a:rPr lang="en-US" dirty="0" smtClean="0"/>
              <a:t>(</a:t>
            </a:r>
            <a:r>
              <a:rPr lang="en-US" dirty="0" err="1" smtClean="0"/>
              <a:t>Zwing</a:t>
            </a:r>
            <a:r>
              <a:rPr lang="en-US" dirty="0" smtClean="0"/>
              <a:t> Caddis)</a:t>
            </a:r>
            <a:endParaRPr lang="en-US" dirty="0"/>
          </a:p>
        </p:txBody>
      </p:sp>
      <p:sp>
        <p:nvSpPr>
          <p:cNvPr id="6" name="TextBox 5"/>
          <p:cNvSpPr txBox="1"/>
          <p:nvPr/>
        </p:nvSpPr>
        <p:spPr>
          <a:xfrm>
            <a:off x="8429505" y="6169436"/>
            <a:ext cx="1880643" cy="369332"/>
          </a:xfrm>
          <a:prstGeom prst="rect">
            <a:avLst/>
          </a:prstGeom>
          <a:noFill/>
        </p:spPr>
        <p:txBody>
          <a:bodyPr wrap="none" rtlCol="0">
            <a:spAutoFit/>
          </a:bodyPr>
          <a:lstStyle/>
          <a:p>
            <a:r>
              <a:rPr lang="en-US" dirty="0" smtClean="0"/>
              <a:t>(Elk Wing Caddis)</a:t>
            </a:r>
            <a:endParaRPr lang="en-US" dirty="0"/>
          </a:p>
        </p:txBody>
      </p:sp>
      <p:sp>
        <p:nvSpPr>
          <p:cNvPr id="7" name="TextBox 6"/>
          <p:cNvSpPr txBox="1"/>
          <p:nvPr/>
        </p:nvSpPr>
        <p:spPr>
          <a:xfrm>
            <a:off x="8710118" y="5196853"/>
            <a:ext cx="2045047" cy="369332"/>
          </a:xfrm>
          <a:prstGeom prst="rect">
            <a:avLst/>
          </a:prstGeom>
          <a:noFill/>
        </p:spPr>
        <p:txBody>
          <a:bodyPr wrap="none" rtlCol="0">
            <a:spAutoFit/>
          </a:bodyPr>
          <a:lstStyle/>
          <a:p>
            <a:r>
              <a:rPr lang="en-US" dirty="0" smtClean="0"/>
              <a:t>(Ultralight </a:t>
            </a:r>
            <a:r>
              <a:rPr lang="en-US" dirty="0" err="1" smtClean="0"/>
              <a:t>Emerger</a:t>
            </a:r>
            <a:r>
              <a:rPr lang="en-US" dirty="0" smtClean="0"/>
              <a:t>)</a:t>
            </a:r>
            <a:endParaRPr lang="en-US" dirty="0"/>
          </a:p>
        </p:txBody>
      </p:sp>
      <p:sp>
        <p:nvSpPr>
          <p:cNvPr id="3" name="Slide Number Placeholder 2"/>
          <p:cNvSpPr>
            <a:spLocks noGrp="1"/>
          </p:cNvSpPr>
          <p:nvPr>
            <p:ph type="sldNum" sz="quarter" idx="12"/>
          </p:nvPr>
        </p:nvSpPr>
        <p:spPr/>
        <p:txBody>
          <a:bodyPr/>
          <a:lstStyle/>
          <a:p>
            <a:fld id="{615FCC14-6FAB-45C3-9212-D79752E2D734}" type="slidenum">
              <a:rPr lang="en-US" smtClean="0"/>
              <a:t>10</a:t>
            </a:fld>
            <a:endParaRPr lang="en-US"/>
          </a:p>
        </p:txBody>
      </p:sp>
    </p:spTree>
    <p:extLst>
      <p:ext uri="{BB962C8B-B14F-4D97-AF65-F5344CB8AC3E}">
        <p14:creationId xmlns:p14="http://schemas.microsoft.com/office/powerpoint/2010/main" val="1230212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Sub-Surface Sources of Food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6444" y="1506829"/>
            <a:ext cx="5059112" cy="5238108"/>
          </a:xfrm>
        </p:spPr>
      </p:pic>
      <p:sp>
        <p:nvSpPr>
          <p:cNvPr id="3" name="Slide Number Placeholder 2"/>
          <p:cNvSpPr>
            <a:spLocks noGrp="1"/>
          </p:cNvSpPr>
          <p:nvPr>
            <p:ph type="sldNum" sz="quarter" idx="12"/>
          </p:nvPr>
        </p:nvSpPr>
        <p:spPr/>
        <p:txBody>
          <a:bodyPr/>
          <a:lstStyle/>
          <a:p>
            <a:fld id="{615FCC14-6FAB-45C3-9212-D79752E2D734}" type="slidenum">
              <a:rPr lang="en-US" smtClean="0"/>
              <a:t>11</a:t>
            </a:fld>
            <a:endParaRPr lang="en-US"/>
          </a:p>
        </p:txBody>
      </p:sp>
    </p:spTree>
    <p:extLst>
      <p:ext uri="{BB962C8B-B14F-4D97-AF65-F5344CB8AC3E}">
        <p14:creationId xmlns:p14="http://schemas.microsoft.com/office/powerpoint/2010/main" val="31989375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Streamside Terrestrials</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5868" y="1561899"/>
            <a:ext cx="5360264" cy="5015677"/>
          </a:xfrm>
        </p:spPr>
      </p:pic>
      <p:sp>
        <p:nvSpPr>
          <p:cNvPr id="3" name="Slide Number Placeholder 2"/>
          <p:cNvSpPr>
            <a:spLocks noGrp="1"/>
          </p:cNvSpPr>
          <p:nvPr>
            <p:ph type="sldNum" sz="quarter" idx="12"/>
          </p:nvPr>
        </p:nvSpPr>
        <p:spPr/>
        <p:txBody>
          <a:bodyPr/>
          <a:lstStyle/>
          <a:p>
            <a:fld id="{615FCC14-6FAB-45C3-9212-D79752E2D734}" type="slidenum">
              <a:rPr lang="en-US" smtClean="0"/>
              <a:t>12</a:t>
            </a:fld>
            <a:endParaRPr lang="en-US"/>
          </a:p>
        </p:txBody>
      </p:sp>
    </p:spTree>
    <p:extLst>
      <p:ext uri="{BB962C8B-B14F-4D97-AF65-F5344CB8AC3E}">
        <p14:creationId xmlns:p14="http://schemas.microsoft.com/office/powerpoint/2010/main" val="6378679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27853"/>
            <a:ext cx="10515600" cy="1325563"/>
          </a:xfrm>
        </p:spPr>
        <p:txBody>
          <a:bodyPr/>
          <a:lstStyle/>
          <a:p>
            <a:pPr algn="ctr"/>
            <a:r>
              <a:rPr lang="en-US" dirty="0" smtClean="0"/>
              <a:t>Other Flies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9698" y="1339403"/>
            <a:ext cx="4592603" cy="5016947"/>
          </a:xfrm>
        </p:spPr>
      </p:pic>
      <p:sp>
        <p:nvSpPr>
          <p:cNvPr id="3" name="Slide Number Placeholder 2"/>
          <p:cNvSpPr>
            <a:spLocks noGrp="1"/>
          </p:cNvSpPr>
          <p:nvPr>
            <p:ph type="sldNum" sz="quarter" idx="12"/>
          </p:nvPr>
        </p:nvSpPr>
        <p:spPr/>
        <p:txBody>
          <a:bodyPr/>
          <a:lstStyle/>
          <a:p>
            <a:fld id="{615FCC14-6FAB-45C3-9212-D79752E2D734}" type="slidenum">
              <a:rPr lang="en-US" smtClean="0"/>
              <a:t>13</a:t>
            </a:fld>
            <a:endParaRPr lang="en-US"/>
          </a:p>
        </p:txBody>
      </p:sp>
      <p:sp>
        <p:nvSpPr>
          <p:cNvPr id="6" name="TextBox 5"/>
          <p:cNvSpPr txBox="1"/>
          <p:nvPr/>
        </p:nvSpPr>
        <p:spPr>
          <a:xfrm>
            <a:off x="4855336" y="6130943"/>
            <a:ext cx="460382" cy="369332"/>
          </a:xfrm>
          <a:prstGeom prst="rect">
            <a:avLst/>
          </a:prstGeom>
          <a:noFill/>
        </p:spPr>
        <p:txBody>
          <a:bodyPr wrap="none" rtlCol="0">
            <a:spAutoFit/>
          </a:bodyPr>
          <a:lstStyle/>
          <a:p>
            <a:r>
              <a:rPr lang="en-US" b="1" dirty="0" smtClean="0"/>
              <a:t>DR</a:t>
            </a:r>
            <a:endParaRPr lang="en-US" b="1" dirty="0"/>
          </a:p>
        </p:txBody>
      </p:sp>
      <p:sp>
        <p:nvSpPr>
          <p:cNvPr id="7" name="TextBox 6"/>
          <p:cNvSpPr txBox="1"/>
          <p:nvPr/>
        </p:nvSpPr>
        <p:spPr>
          <a:xfrm>
            <a:off x="6498545" y="6114509"/>
            <a:ext cx="496033" cy="400110"/>
          </a:xfrm>
          <a:prstGeom prst="rect">
            <a:avLst/>
          </a:prstGeom>
          <a:noFill/>
        </p:spPr>
        <p:txBody>
          <a:bodyPr wrap="none" rtlCol="0">
            <a:spAutoFit/>
          </a:bodyPr>
          <a:lstStyle/>
          <a:p>
            <a:r>
              <a:rPr lang="en-US" sz="2000" b="1" dirty="0" smtClean="0"/>
              <a:t>DA</a:t>
            </a:r>
            <a:endParaRPr lang="en-US" sz="2000" b="1" dirty="0"/>
          </a:p>
        </p:txBody>
      </p:sp>
    </p:spTree>
    <p:extLst>
      <p:ext uri="{BB962C8B-B14F-4D97-AF65-F5344CB8AC3E}">
        <p14:creationId xmlns:p14="http://schemas.microsoft.com/office/powerpoint/2010/main" val="1106718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Minnows, Crayfish, Frogs, Eggs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56904" y="2326997"/>
            <a:ext cx="1981200" cy="798576"/>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6904" y="3292330"/>
            <a:ext cx="2155256" cy="143488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1285" y="5061399"/>
            <a:ext cx="898445" cy="85651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3538" y="1822732"/>
            <a:ext cx="2021983" cy="1742949"/>
          </a:xfrm>
          <a:prstGeom prst="rect">
            <a:avLst/>
          </a:prstGeom>
        </p:spPr>
      </p:pic>
      <p:sp>
        <p:nvSpPr>
          <p:cNvPr id="8" name="TextBox 7"/>
          <p:cNvSpPr txBox="1"/>
          <p:nvPr/>
        </p:nvSpPr>
        <p:spPr>
          <a:xfrm>
            <a:off x="1436094" y="2588814"/>
            <a:ext cx="2020810" cy="369332"/>
          </a:xfrm>
          <a:prstGeom prst="rect">
            <a:avLst/>
          </a:prstGeom>
          <a:noFill/>
        </p:spPr>
        <p:txBody>
          <a:bodyPr wrap="none" rtlCol="0">
            <a:spAutoFit/>
          </a:bodyPr>
          <a:lstStyle/>
          <a:p>
            <a:r>
              <a:rPr lang="en-US" dirty="0" smtClean="0"/>
              <a:t>Barr’s Slump Buster</a:t>
            </a:r>
          </a:p>
        </p:txBody>
      </p:sp>
      <p:sp>
        <p:nvSpPr>
          <p:cNvPr id="9" name="TextBox 8"/>
          <p:cNvSpPr txBox="1"/>
          <p:nvPr/>
        </p:nvSpPr>
        <p:spPr>
          <a:xfrm>
            <a:off x="1483408" y="3671606"/>
            <a:ext cx="1670778" cy="369332"/>
          </a:xfrm>
          <a:prstGeom prst="rect">
            <a:avLst/>
          </a:prstGeom>
          <a:noFill/>
        </p:spPr>
        <p:txBody>
          <a:bodyPr wrap="none" rtlCol="0">
            <a:spAutoFit/>
          </a:bodyPr>
          <a:lstStyle/>
          <a:p>
            <a:r>
              <a:rPr lang="en-US" dirty="0" smtClean="0"/>
              <a:t>Crayfish Pattern</a:t>
            </a:r>
          </a:p>
        </p:txBody>
      </p:sp>
      <p:sp>
        <p:nvSpPr>
          <p:cNvPr id="10" name="TextBox 9"/>
          <p:cNvSpPr txBox="1"/>
          <p:nvPr/>
        </p:nvSpPr>
        <p:spPr>
          <a:xfrm>
            <a:off x="1436094" y="5440675"/>
            <a:ext cx="2208169" cy="369332"/>
          </a:xfrm>
          <a:prstGeom prst="rect">
            <a:avLst/>
          </a:prstGeom>
          <a:noFill/>
        </p:spPr>
        <p:txBody>
          <a:bodyPr wrap="none" rtlCol="0">
            <a:spAutoFit/>
          </a:bodyPr>
          <a:lstStyle/>
          <a:p>
            <a:r>
              <a:rPr lang="en-US" dirty="0" err="1" smtClean="0"/>
              <a:t>Glo</a:t>
            </a:r>
            <a:r>
              <a:rPr lang="en-US" dirty="0" smtClean="0"/>
              <a:t> Bug – Egg Pattern</a:t>
            </a:r>
            <a:endParaRPr lang="en-US" dirty="0"/>
          </a:p>
        </p:txBody>
      </p:sp>
      <p:sp>
        <p:nvSpPr>
          <p:cNvPr id="11" name="TextBox 10"/>
          <p:cNvSpPr txBox="1"/>
          <p:nvPr/>
        </p:nvSpPr>
        <p:spPr>
          <a:xfrm>
            <a:off x="7163815" y="2588814"/>
            <a:ext cx="859723" cy="369332"/>
          </a:xfrm>
          <a:prstGeom prst="rect">
            <a:avLst/>
          </a:prstGeom>
          <a:noFill/>
        </p:spPr>
        <p:txBody>
          <a:bodyPr wrap="none" rtlCol="0">
            <a:spAutoFit/>
          </a:bodyPr>
          <a:lstStyle/>
          <a:p>
            <a:r>
              <a:rPr lang="en-US" dirty="0" smtClean="0"/>
              <a:t>Popper</a:t>
            </a: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8389" y="3292331"/>
            <a:ext cx="2152917" cy="1507042"/>
          </a:xfrm>
          <a:prstGeom prst="rect">
            <a:avLst/>
          </a:prstGeom>
        </p:spPr>
      </p:pic>
      <p:sp>
        <p:nvSpPr>
          <p:cNvPr id="13" name="TextBox 12"/>
          <p:cNvSpPr txBox="1"/>
          <p:nvPr/>
        </p:nvSpPr>
        <p:spPr>
          <a:xfrm>
            <a:off x="6722772" y="3853244"/>
            <a:ext cx="1828449" cy="369332"/>
          </a:xfrm>
          <a:prstGeom prst="rect">
            <a:avLst/>
          </a:prstGeom>
          <a:noFill/>
        </p:spPr>
        <p:txBody>
          <a:bodyPr wrap="none" rtlCol="0">
            <a:spAutoFit/>
          </a:bodyPr>
          <a:lstStyle/>
          <a:p>
            <a:r>
              <a:rPr lang="en-US" dirty="0" smtClean="0"/>
              <a:t>Muddler Minnow</a:t>
            </a:r>
            <a:endParaRPr lang="en-US" dirty="0"/>
          </a:p>
        </p:txBody>
      </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51221" y="4867350"/>
            <a:ext cx="2217891" cy="1146649"/>
          </a:xfrm>
          <a:prstGeom prst="rect">
            <a:avLst/>
          </a:prstGeom>
        </p:spPr>
      </p:pic>
      <p:sp>
        <p:nvSpPr>
          <p:cNvPr id="15" name="TextBox 14"/>
          <p:cNvSpPr txBox="1"/>
          <p:nvPr/>
        </p:nvSpPr>
        <p:spPr>
          <a:xfrm>
            <a:off x="6828570" y="5304992"/>
            <a:ext cx="1722651" cy="369332"/>
          </a:xfrm>
          <a:prstGeom prst="rect">
            <a:avLst/>
          </a:prstGeom>
          <a:noFill/>
        </p:spPr>
        <p:txBody>
          <a:bodyPr wrap="none" rtlCol="0">
            <a:spAutoFit/>
          </a:bodyPr>
          <a:lstStyle/>
          <a:p>
            <a:r>
              <a:rPr lang="en-US" smtClean="0"/>
              <a:t>Clouser Minnow</a:t>
            </a:r>
            <a:endParaRPr lang="en-US"/>
          </a:p>
        </p:txBody>
      </p:sp>
      <p:sp>
        <p:nvSpPr>
          <p:cNvPr id="3" name="Slide Number Placeholder 2"/>
          <p:cNvSpPr>
            <a:spLocks noGrp="1"/>
          </p:cNvSpPr>
          <p:nvPr>
            <p:ph type="sldNum" sz="quarter" idx="12"/>
          </p:nvPr>
        </p:nvSpPr>
        <p:spPr/>
        <p:txBody>
          <a:bodyPr/>
          <a:lstStyle/>
          <a:p>
            <a:fld id="{615FCC14-6FAB-45C3-9212-D79752E2D734}" type="slidenum">
              <a:rPr lang="en-US" smtClean="0"/>
              <a:t>14</a:t>
            </a:fld>
            <a:endParaRPr lang="en-US"/>
          </a:p>
        </p:txBody>
      </p:sp>
    </p:spTree>
    <p:extLst>
      <p:ext uri="{BB962C8B-B14F-4D97-AF65-F5344CB8AC3E}">
        <p14:creationId xmlns:p14="http://schemas.microsoft.com/office/powerpoint/2010/main" val="42771807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473" y="0"/>
            <a:ext cx="10515600" cy="961399"/>
          </a:xfrm>
        </p:spPr>
        <p:txBody>
          <a:bodyPr>
            <a:normAutofit/>
          </a:bodyPr>
          <a:lstStyle/>
          <a:p>
            <a:pPr algn="ctr"/>
            <a:r>
              <a:rPr lang="en-US" sz="3200" b="1" dirty="0" smtClean="0"/>
              <a:t>Trout Eating Habits by Season</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87047507"/>
              </p:ext>
            </p:extLst>
          </p:nvPr>
        </p:nvGraphicFramePr>
        <p:xfrm>
          <a:off x="702970" y="718642"/>
          <a:ext cx="10750103" cy="6139358"/>
        </p:xfrm>
        <a:graphic>
          <a:graphicData uri="http://schemas.openxmlformats.org/drawingml/2006/table">
            <a:tbl>
              <a:tblPr bandRow="1">
                <a:tableStyleId>{5C22544A-7EE6-4342-B048-85BDC9FD1C3A}</a:tableStyleId>
              </a:tblPr>
              <a:tblGrid>
                <a:gridCol w="2609491"/>
                <a:gridCol w="2618014"/>
                <a:gridCol w="2313867"/>
                <a:gridCol w="3208731"/>
              </a:tblGrid>
              <a:tr h="6139358">
                <a:tc>
                  <a:txBody>
                    <a:bodyPr/>
                    <a:lstStyle/>
                    <a:p>
                      <a:pPr algn="ctr"/>
                      <a:r>
                        <a:rPr lang="en-US" b="1" dirty="0" smtClean="0"/>
                        <a:t>Months</a:t>
                      </a:r>
                    </a:p>
                    <a:p>
                      <a:pPr algn="l"/>
                      <a:endParaRPr lang="en-US" b="1" dirty="0" smtClean="0"/>
                    </a:p>
                    <a:p>
                      <a:pPr algn="l"/>
                      <a:r>
                        <a:rPr lang="en-US" b="0" dirty="0" smtClean="0"/>
                        <a:t>December</a:t>
                      </a:r>
                      <a:r>
                        <a:rPr lang="en-US" b="0" baseline="0" dirty="0" smtClean="0"/>
                        <a:t> – March</a:t>
                      </a:r>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r>
                        <a:rPr lang="en-US" b="0" baseline="0" dirty="0" smtClean="0"/>
                        <a:t>March - April</a:t>
                      </a:r>
                      <a:endParaRPr lang="en-US" b="0"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endParaRPr lang="en-US" dirty="0" smtClean="0"/>
                    </a:p>
                    <a:p>
                      <a:pPr algn="l"/>
                      <a:r>
                        <a:rPr lang="en-US" dirty="0" smtClean="0"/>
                        <a:t>May – June (May – August in cooler</a:t>
                      </a:r>
                      <a:r>
                        <a:rPr lang="en-US" baseline="0" dirty="0" smtClean="0"/>
                        <a:t> western and far northern rivers)</a:t>
                      </a:r>
                      <a:endParaRPr lang="en-US" dirty="0" smtClean="0"/>
                    </a:p>
                  </a:txBody>
                  <a:tcPr/>
                </a:tc>
                <a:tc>
                  <a:txBody>
                    <a:bodyPr/>
                    <a:lstStyle/>
                    <a:p>
                      <a:pPr algn="ctr"/>
                      <a:r>
                        <a:rPr lang="en-US" b="1" dirty="0" smtClean="0"/>
                        <a:t>Foods</a:t>
                      </a:r>
                      <a:r>
                        <a:rPr lang="en-US" b="1" baseline="0" dirty="0" smtClean="0"/>
                        <a:t> Most Likely Eaten</a:t>
                      </a:r>
                    </a:p>
                    <a:p>
                      <a:pPr algn="ctr"/>
                      <a:endParaRPr lang="en-US" b="1" baseline="0" dirty="0" smtClean="0"/>
                    </a:p>
                    <a:p>
                      <a:pPr algn="l"/>
                      <a:r>
                        <a:rPr lang="en-US" b="0" baseline="0" dirty="0" smtClean="0"/>
                        <a:t>Midge larvae, minnows, stonefly nymphs, leeches,</a:t>
                      </a:r>
                    </a:p>
                    <a:p>
                      <a:pPr algn="l"/>
                      <a:r>
                        <a:rPr lang="en-US" b="0" baseline="0" dirty="0" smtClean="0"/>
                        <a:t>Crustaceans such as </a:t>
                      </a:r>
                      <a:r>
                        <a:rPr lang="en-US" b="0" baseline="0" dirty="0" err="1" smtClean="0"/>
                        <a:t>sowbugs</a:t>
                      </a:r>
                      <a:r>
                        <a:rPr lang="en-US" b="0" baseline="0" dirty="0" smtClean="0"/>
                        <a:t> or scuds.</a:t>
                      </a:r>
                    </a:p>
                    <a:p>
                      <a:pPr algn="l"/>
                      <a:endParaRPr lang="en-US" b="0" baseline="0" dirty="0" smtClean="0"/>
                    </a:p>
                    <a:p>
                      <a:pPr algn="l"/>
                      <a:endParaRPr lang="en-US" b="0" baseline="0" dirty="0" smtClean="0"/>
                    </a:p>
                    <a:p>
                      <a:pPr algn="l"/>
                      <a:r>
                        <a:rPr lang="en-US" b="0" baseline="0" dirty="0" smtClean="0"/>
                        <a:t>Mayfly nymphs and adults, stonefly nymphs, minnows, crustaceans, and midge larva and midge adults.</a:t>
                      </a:r>
                    </a:p>
                    <a:p>
                      <a:pPr algn="l"/>
                      <a:endParaRPr lang="en-US" b="0" baseline="0" dirty="0" smtClean="0"/>
                    </a:p>
                    <a:p>
                      <a:pPr algn="l"/>
                      <a:endParaRPr lang="en-US" b="0" baseline="0" dirty="0" smtClean="0"/>
                    </a:p>
                    <a:p>
                      <a:pPr algn="l"/>
                      <a:r>
                        <a:rPr lang="en-US" b="0" baseline="0" dirty="0" smtClean="0"/>
                        <a:t>Mostly larger emerging and adult mayflies caddisflies, and stoneflies.  Minnows and crustaceans will also be taken.</a:t>
                      </a:r>
                      <a:endParaRPr lang="en-US" b="0" dirty="0"/>
                    </a:p>
                  </a:txBody>
                  <a:tcPr/>
                </a:tc>
                <a:tc>
                  <a:txBody>
                    <a:bodyPr/>
                    <a:lstStyle/>
                    <a:p>
                      <a:pPr algn="ctr"/>
                      <a:r>
                        <a:rPr lang="en-US" b="1" dirty="0" smtClean="0"/>
                        <a:t>Typical Daytime Water Temperature</a:t>
                      </a:r>
                    </a:p>
                    <a:p>
                      <a:pPr algn="l"/>
                      <a:r>
                        <a:rPr lang="en-US" b="0" dirty="0" smtClean="0"/>
                        <a:t>35</a:t>
                      </a:r>
                      <a:r>
                        <a:rPr lang="en-US" b="0" baseline="0" dirty="0" smtClean="0"/>
                        <a:t> – 40 degrees </a:t>
                      </a:r>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r>
                        <a:rPr lang="en-US" b="0" baseline="0" dirty="0" smtClean="0"/>
                        <a:t>40 – 50 degrees</a:t>
                      </a:r>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endParaRPr lang="en-US" b="0" baseline="0" dirty="0" smtClean="0"/>
                    </a:p>
                    <a:p>
                      <a:pPr algn="l"/>
                      <a:r>
                        <a:rPr lang="en-US" b="0" baseline="0" dirty="0" smtClean="0"/>
                        <a:t>55 – 70 degrees</a:t>
                      </a:r>
                      <a:endParaRPr lang="en-US" b="0" dirty="0"/>
                    </a:p>
                  </a:txBody>
                  <a:tcPr/>
                </a:tc>
                <a:tc>
                  <a:txBody>
                    <a:bodyPr/>
                    <a:lstStyle/>
                    <a:p>
                      <a:pPr algn="ctr"/>
                      <a:r>
                        <a:rPr lang="en-US" b="1" dirty="0" smtClean="0"/>
                        <a:t>Trout Feeding</a:t>
                      </a:r>
                      <a:r>
                        <a:rPr lang="en-US" b="1" baseline="0" dirty="0" smtClean="0"/>
                        <a:t> Behavior</a:t>
                      </a:r>
                    </a:p>
                    <a:p>
                      <a:pPr algn="l"/>
                      <a:endParaRPr lang="en-US" b="1" baseline="0" dirty="0" smtClean="0"/>
                    </a:p>
                    <a:p>
                      <a:pPr algn="l"/>
                      <a:r>
                        <a:rPr lang="en-US" b="0" baseline="0" dirty="0" smtClean="0"/>
                        <a:t>Very little movement, which is mostly in bottom of slow pools. Fish will not chase their prey more than a few inches.</a:t>
                      </a:r>
                    </a:p>
                    <a:p>
                      <a:pPr algn="l"/>
                      <a:endParaRPr lang="en-US" b="0" baseline="0" dirty="0" smtClean="0"/>
                    </a:p>
                    <a:p>
                      <a:pPr algn="l"/>
                      <a:endParaRPr lang="en-US" b="0" baseline="0" dirty="0" smtClean="0"/>
                    </a:p>
                    <a:p>
                      <a:pPr algn="l"/>
                      <a:r>
                        <a:rPr lang="en-US" b="0" baseline="0" dirty="0" smtClean="0"/>
                        <a:t>Trout will become slightly more active at the upper end of this temperature range and may feed on the surface in the middle of the day.</a:t>
                      </a:r>
                    </a:p>
                    <a:p>
                      <a:pPr algn="l"/>
                      <a:endParaRPr lang="en-US" b="0" baseline="0" dirty="0" smtClean="0"/>
                    </a:p>
                    <a:p>
                      <a:pPr algn="l"/>
                      <a:endParaRPr lang="en-US" b="0" baseline="0" dirty="0" smtClean="0"/>
                    </a:p>
                    <a:p>
                      <a:pPr algn="l"/>
                      <a:r>
                        <a:rPr lang="en-US" b="0" baseline="0" dirty="0" smtClean="0"/>
                        <a:t>Trout are active all day long.  Fish will chase insect larvae and make splashing rises.  Trout will also drift feed below the surface and sip mating insects that have fallen onto the water surface.</a:t>
                      </a:r>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15</a:t>
            </a:fld>
            <a:endParaRPr lang="en-US"/>
          </a:p>
        </p:txBody>
      </p:sp>
    </p:spTree>
    <p:extLst>
      <p:ext uri="{BB962C8B-B14F-4D97-AF65-F5344CB8AC3E}">
        <p14:creationId xmlns:p14="http://schemas.microsoft.com/office/powerpoint/2010/main" val="1310252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906669"/>
          </a:xfrm>
        </p:spPr>
        <p:txBody>
          <a:bodyPr>
            <a:normAutofit/>
          </a:bodyPr>
          <a:lstStyle/>
          <a:p>
            <a:r>
              <a:rPr lang="en-US" sz="3600" b="1" dirty="0" smtClean="0"/>
              <a:t>Trout Eating Habit by Season (continued)</a:t>
            </a:r>
            <a:endParaRPr lang="en-US" sz="3600" b="1" dirty="0"/>
          </a:p>
        </p:txBody>
      </p:sp>
      <p:graphicFrame>
        <p:nvGraphicFramePr>
          <p:cNvPr id="7" name="Table 6"/>
          <p:cNvGraphicFramePr>
            <a:graphicFrameLocks noGrp="1"/>
          </p:cNvGraphicFramePr>
          <p:nvPr>
            <p:extLst>
              <p:ext uri="{D42A27DB-BD31-4B8C-83A1-F6EECF244321}">
                <p14:modId xmlns:p14="http://schemas.microsoft.com/office/powerpoint/2010/main" val="1811503051"/>
              </p:ext>
            </p:extLst>
          </p:nvPr>
        </p:nvGraphicFramePr>
        <p:xfrm>
          <a:off x="248991" y="1005840"/>
          <a:ext cx="11694017" cy="5852160"/>
        </p:xfrm>
        <a:graphic>
          <a:graphicData uri="http://schemas.openxmlformats.org/drawingml/2006/table">
            <a:tbl>
              <a:tblPr firstRow="1" bandRow="1">
                <a:tableStyleId>{5C22544A-7EE6-4342-B048-85BDC9FD1C3A}</a:tableStyleId>
              </a:tblPr>
              <a:tblGrid>
                <a:gridCol w="2470566"/>
                <a:gridCol w="3107587"/>
                <a:gridCol w="2435532"/>
                <a:gridCol w="3680332"/>
              </a:tblGrid>
              <a:tr h="5658976">
                <a:tc>
                  <a:txBody>
                    <a:bodyPr/>
                    <a:lstStyle/>
                    <a:p>
                      <a:pPr algn="ctr"/>
                      <a:r>
                        <a:rPr lang="en-US" dirty="0" smtClean="0">
                          <a:solidFill>
                            <a:schemeClr val="tx1"/>
                          </a:solidFill>
                        </a:rPr>
                        <a:t>Months</a:t>
                      </a:r>
                    </a:p>
                    <a:p>
                      <a:pPr algn="l"/>
                      <a:endParaRPr lang="en-US" dirty="0" smtClean="0">
                        <a:solidFill>
                          <a:schemeClr val="tx1"/>
                        </a:solidFill>
                      </a:endParaRPr>
                    </a:p>
                    <a:p>
                      <a:pPr algn="l"/>
                      <a:r>
                        <a:rPr lang="en-US" b="0" dirty="0" smtClean="0">
                          <a:solidFill>
                            <a:schemeClr val="tx1"/>
                          </a:solidFill>
                        </a:rPr>
                        <a:t>July</a:t>
                      </a:r>
                      <a:r>
                        <a:rPr lang="en-US" b="0" baseline="0" dirty="0" smtClean="0">
                          <a:solidFill>
                            <a:schemeClr val="tx1"/>
                          </a:solidFill>
                        </a:rPr>
                        <a:t> - August</a:t>
                      </a: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r>
                        <a:rPr lang="en-US" b="0" baseline="0" dirty="0" smtClean="0">
                          <a:solidFill>
                            <a:schemeClr val="tx1"/>
                          </a:solidFill>
                        </a:rPr>
                        <a:t>September – November</a:t>
                      </a:r>
                      <a:endParaRPr lang="en-US" b="0" dirty="0">
                        <a:solidFill>
                          <a:schemeClr val="tx1"/>
                        </a:solidFill>
                      </a:endParaRPr>
                    </a:p>
                  </a:txBody>
                  <a:tcPr>
                    <a:solidFill>
                      <a:schemeClr val="tx2">
                        <a:lumMod val="20000"/>
                        <a:lumOff val="80000"/>
                      </a:schemeClr>
                    </a:solidFill>
                  </a:tcPr>
                </a:tc>
                <a:tc>
                  <a:txBody>
                    <a:bodyPr/>
                    <a:lstStyle/>
                    <a:p>
                      <a:r>
                        <a:rPr lang="en-US" dirty="0" smtClean="0">
                          <a:solidFill>
                            <a:schemeClr val="tx1"/>
                          </a:solidFill>
                        </a:rPr>
                        <a:t>Foods</a:t>
                      </a:r>
                      <a:r>
                        <a:rPr lang="en-US" baseline="0" dirty="0" smtClean="0">
                          <a:solidFill>
                            <a:schemeClr val="tx1"/>
                          </a:solidFill>
                        </a:rPr>
                        <a:t> Most Likely to be Eaten</a:t>
                      </a:r>
                    </a:p>
                    <a:p>
                      <a:endParaRPr lang="en-US" baseline="0" dirty="0" smtClean="0">
                        <a:solidFill>
                          <a:schemeClr val="tx1"/>
                        </a:solidFill>
                      </a:endParaRPr>
                    </a:p>
                    <a:p>
                      <a:r>
                        <a:rPr lang="en-US" b="0" baseline="0" dirty="0" smtClean="0">
                          <a:solidFill>
                            <a:schemeClr val="tx1"/>
                          </a:solidFill>
                        </a:rPr>
                        <a:t>Ants, beetles, grasshoppers,</a:t>
                      </a:r>
                      <a:r>
                        <a:rPr lang="en-US" b="1" baseline="0" dirty="0" smtClean="0">
                          <a:solidFill>
                            <a:schemeClr val="tx1"/>
                          </a:solidFill>
                        </a:rPr>
                        <a:t> </a:t>
                      </a:r>
                      <a:r>
                        <a:rPr lang="en-US" b="0" baseline="0" dirty="0" smtClean="0">
                          <a:solidFill>
                            <a:schemeClr val="tx1"/>
                          </a:solidFill>
                        </a:rPr>
                        <a:t>and other terrestrial insects become much more important as aquatic insects dwindle. Mayflies, caddisflies, and stoneflies are mostly tiny—smaller than size 16. Large fish will prowl for crayfish and minnows after dark.</a:t>
                      </a:r>
                    </a:p>
                    <a:p>
                      <a:endParaRPr lang="en-US" b="0" baseline="0" dirty="0" smtClean="0">
                        <a:solidFill>
                          <a:schemeClr val="tx1"/>
                        </a:solidFill>
                      </a:endParaRPr>
                    </a:p>
                    <a:p>
                      <a:r>
                        <a:rPr lang="en-US" b="0" baseline="0" dirty="0" smtClean="0">
                          <a:solidFill>
                            <a:schemeClr val="tx1"/>
                          </a:solidFill>
                        </a:rPr>
                        <a:t>Both tiny and large mayflies, caddisflies, and stoneflies.  Minnows are eaten by large fish on spawning migrations.  Midges and crustaceans once again become important, as hatches of aquatic insects become even more sparse.</a:t>
                      </a:r>
                    </a:p>
                    <a:p>
                      <a:endParaRPr lang="en-US" b="0" baseline="0" dirty="0" smtClean="0">
                        <a:solidFill>
                          <a:schemeClr val="tx1"/>
                        </a:solidFill>
                      </a:endParaRPr>
                    </a:p>
                  </a:txBody>
                  <a:tcPr>
                    <a:solidFill>
                      <a:schemeClr val="tx2">
                        <a:lumMod val="20000"/>
                        <a:lumOff val="80000"/>
                      </a:schemeClr>
                    </a:solidFill>
                  </a:tcPr>
                </a:tc>
                <a:tc>
                  <a:txBody>
                    <a:bodyPr/>
                    <a:lstStyle/>
                    <a:p>
                      <a:pPr algn="ctr"/>
                      <a:r>
                        <a:rPr lang="en-US" dirty="0" smtClean="0">
                          <a:solidFill>
                            <a:schemeClr val="tx1"/>
                          </a:solidFill>
                        </a:rPr>
                        <a:t>Typical</a:t>
                      </a:r>
                      <a:r>
                        <a:rPr lang="en-US" baseline="0" dirty="0" smtClean="0">
                          <a:solidFill>
                            <a:schemeClr val="tx1"/>
                          </a:solidFill>
                        </a:rPr>
                        <a:t> Daytime Water Temperature</a:t>
                      </a:r>
                    </a:p>
                    <a:p>
                      <a:pPr algn="l"/>
                      <a:r>
                        <a:rPr lang="en-US" b="0" baseline="0" dirty="0" smtClean="0">
                          <a:solidFill>
                            <a:schemeClr val="tx1"/>
                          </a:solidFill>
                        </a:rPr>
                        <a:t>55 – 75 degrees</a:t>
                      </a: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endParaRPr lang="en-US" b="0" baseline="0" dirty="0" smtClean="0">
                        <a:solidFill>
                          <a:schemeClr val="tx1"/>
                        </a:solidFill>
                      </a:endParaRPr>
                    </a:p>
                    <a:p>
                      <a:pPr algn="l"/>
                      <a:r>
                        <a:rPr lang="en-US" b="0" baseline="0" dirty="0" smtClean="0">
                          <a:solidFill>
                            <a:schemeClr val="tx1"/>
                          </a:solidFill>
                        </a:rPr>
                        <a:t>50 – 60 degrees</a:t>
                      </a:r>
                    </a:p>
                    <a:p>
                      <a:endParaRPr lang="en-US" dirty="0">
                        <a:solidFill>
                          <a:schemeClr val="tx1"/>
                        </a:solidFill>
                      </a:endParaRPr>
                    </a:p>
                  </a:txBody>
                  <a:tcPr>
                    <a:solidFill>
                      <a:schemeClr val="tx2">
                        <a:lumMod val="20000"/>
                        <a:lumOff val="80000"/>
                      </a:schemeClr>
                    </a:solidFill>
                  </a:tcPr>
                </a:tc>
                <a:tc>
                  <a:txBody>
                    <a:bodyPr/>
                    <a:lstStyle/>
                    <a:p>
                      <a:pPr algn="ctr"/>
                      <a:r>
                        <a:rPr lang="en-US" dirty="0" smtClean="0">
                          <a:solidFill>
                            <a:schemeClr val="tx1"/>
                          </a:solidFill>
                        </a:rPr>
                        <a:t>Trout Feeding Behavior</a:t>
                      </a:r>
                    </a:p>
                    <a:p>
                      <a:pPr algn="l"/>
                      <a:endParaRPr lang="en-US" dirty="0" smtClean="0">
                        <a:solidFill>
                          <a:schemeClr val="tx1"/>
                        </a:solidFill>
                      </a:endParaRPr>
                    </a:p>
                    <a:p>
                      <a:pPr algn="l"/>
                      <a:r>
                        <a:rPr lang="en-US" b="0" dirty="0" smtClean="0">
                          <a:solidFill>
                            <a:schemeClr val="tx1"/>
                          </a:solidFill>
                        </a:rPr>
                        <a:t>Feeding</a:t>
                      </a:r>
                      <a:r>
                        <a:rPr lang="en-US" b="0" baseline="0" dirty="0" smtClean="0">
                          <a:solidFill>
                            <a:schemeClr val="tx1"/>
                          </a:solidFill>
                        </a:rPr>
                        <a:t> is concentrated in early morning late evening, and after dark.  Most feeding is more sedate, rises will be more of the quiet sipping variety.</a:t>
                      </a:r>
                      <a:endParaRPr lang="en-US" b="0"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b="0" dirty="0" smtClean="0">
                        <a:solidFill>
                          <a:schemeClr val="tx1"/>
                        </a:solidFill>
                      </a:endParaRPr>
                    </a:p>
                    <a:p>
                      <a:r>
                        <a:rPr lang="en-US" b="0" dirty="0" smtClean="0">
                          <a:solidFill>
                            <a:schemeClr val="tx1"/>
                          </a:solidFill>
                        </a:rPr>
                        <a:t>Feeding</a:t>
                      </a:r>
                      <a:r>
                        <a:rPr lang="en-US" b="0" baseline="0" dirty="0" smtClean="0">
                          <a:solidFill>
                            <a:schemeClr val="tx1"/>
                          </a:solidFill>
                        </a:rPr>
                        <a:t> is erratic—it can be very active one day and almost dormant the next, depending on weather and geography.  Best hatches and fishing are in the middle of the day.</a:t>
                      </a:r>
                      <a:endParaRPr lang="en-US" b="0" dirty="0">
                        <a:solidFill>
                          <a:schemeClr val="tx1"/>
                        </a:solidFill>
                      </a:endParaRPr>
                    </a:p>
                  </a:txBody>
                  <a:tcPr>
                    <a:solidFill>
                      <a:schemeClr val="tx2">
                        <a:lumMod val="20000"/>
                        <a:lumOff val="80000"/>
                      </a:schemeClr>
                    </a:solidFill>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16</a:t>
            </a:fld>
            <a:endParaRPr lang="en-US"/>
          </a:p>
        </p:txBody>
      </p:sp>
    </p:spTree>
    <p:extLst>
      <p:ext uri="{BB962C8B-B14F-4D97-AF65-F5344CB8AC3E}">
        <p14:creationId xmlns:p14="http://schemas.microsoft.com/office/powerpoint/2010/main" val="237204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sz="4000" dirty="0" smtClean="0"/>
              <a:t>Important Orders of Aquatic Insect Larvae</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45889035"/>
              </p:ext>
            </p:extLst>
          </p:nvPr>
        </p:nvGraphicFramePr>
        <p:xfrm>
          <a:off x="206061" y="1102749"/>
          <a:ext cx="11809928" cy="5774413"/>
        </p:xfrm>
        <a:graphic>
          <a:graphicData uri="http://schemas.openxmlformats.org/drawingml/2006/table">
            <a:tbl>
              <a:tblPr firstRow="1" bandRow="1">
                <a:tableStyleId>{5C22544A-7EE6-4342-B048-85BDC9FD1C3A}</a:tableStyleId>
              </a:tblPr>
              <a:tblGrid>
                <a:gridCol w="2952482"/>
                <a:gridCol w="3005518"/>
                <a:gridCol w="2899446"/>
                <a:gridCol w="2952482"/>
              </a:tblGrid>
              <a:tr h="409821">
                <a:tc>
                  <a:txBody>
                    <a:bodyPr/>
                    <a:lstStyle/>
                    <a:p>
                      <a:pPr algn="ctr"/>
                      <a:r>
                        <a:rPr lang="en-US" dirty="0" smtClean="0"/>
                        <a:t>Insect</a:t>
                      </a:r>
                      <a:endParaRPr lang="en-US" dirty="0"/>
                    </a:p>
                  </a:txBody>
                  <a:tcPr/>
                </a:tc>
                <a:tc>
                  <a:txBody>
                    <a:bodyPr/>
                    <a:lstStyle/>
                    <a:p>
                      <a:pPr algn="ctr"/>
                      <a:r>
                        <a:rPr lang="en-US" dirty="0" smtClean="0"/>
                        <a:t>General</a:t>
                      </a:r>
                      <a:r>
                        <a:rPr lang="en-US" baseline="0" dirty="0" smtClean="0"/>
                        <a:t> Appearance</a:t>
                      </a:r>
                      <a:endParaRPr lang="en-US" dirty="0"/>
                    </a:p>
                  </a:txBody>
                  <a:tcPr/>
                </a:tc>
                <a:tc>
                  <a:txBody>
                    <a:bodyPr/>
                    <a:lstStyle/>
                    <a:p>
                      <a:pPr algn="ctr"/>
                      <a:r>
                        <a:rPr lang="en-US" dirty="0" smtClean="0"/>
                        <a:t>Tails</a:t>
                      </a:r>
                      <a:endParaRPr lang="en-US" dirty="0"/>
                    </a:p>
                  </a:txBody>
                  <a:tcPr/>
                </a:tc>
                <a:tc>
                  <a:txBody>
                    <a:bodyPr/>
                    <a:lstStyle/>
                    <a:p>
                      <a:pPr algn="ctr"/>
                      <a:r>
                        <a:rPr lang="en-US" dirty="0" smtClean="0"/>
                        <a:t>Body</a:t>
                      </a:r>
                    </a:p>
                  </a:txBody>
                  <a:tcPr/>
                </a:tc>
              </a:tr>
              <a:tr h="1863971">
                <a:tc>
                  <a:txBody>
                    <a:bodyPr/>
                    <a:lstStyle/>
                    <a:p>
                      <a:r>
                        <a:rPr lang="en-US" dirty="0" smtClean="0"/>
                        <a:t>Mayfly Nymph</a:t>
                      </a:r>
                      <a:endParaRPr lang="en-US" dirty="0"/>
                    </a:p>
                  </a:txBody>
                  <a:tcPr/>
                </a:tc>
                <a:tc>
                  <a:txBody>
                    <a:bodyPr/>
                    <a:lstStyle/>
                    <a:p>
                      <a:r>
                        <a:rPr lang="en-US" dirty="0" smtClean="0"/>
                        <a:t>Size 1/8</a:t>
                      </a:r>
                      <a:r>
                        <a:rPr lang="en-US" baseline="0" dirty="0" smtClean="0"/>
                        <a:t> </a:t>
                      </a:r>
                      <a:r>
                        <a:rPr lang="en-US" dirty="0" smtClean="0"/>
                        <a:t>to 1 ½ inches long. Color:</a:t>
                      </a:r>
                      <a:r>
                        <a:rPr lang="en-US" baseline="0" dirty="0" smtClean="0"/>
                        <a:t> tan, brown, cream, or olive.  Shape: Anything from very skinny to broad and flatten</a:t>
                      </a:r>
                      <a:endParaRPr lang="en-US" dirty="0"/>
                    </a:p>
                  </a:txBody>
                  <a:tcPr/>
                </a:tc>
                <a:tc>
                  <a:txBody>
                    <a:bodyPr/>
                    <a:lstStyle/>
                    <a:p>
                      <a:r>
                        <a:rPr lang="en-US" dirty="0" smtClean="0"/>
                        <a:t>Thin and as long as the body of the insect.  Two or three are present</a:t>
                      </a:r>
                      <a:endParaRPr lang="en-US" dirty="0"/>
                    </a:p>
                  </a:txBody>
                  <a:tcPr/>
                </a:tc>
                <a:tc>
                  <a:txBody>
                    <a:bodyPr/>
                    <a:lstStyle/>
                    <a:p>
                      <a:r>
                        <a:rPr lang="en-US" dirty="0" smtClean="0"/>
                        <a:t>Feathery gills on abdomen may be</a:t>
                      </a:r>
                      <a:r>
                        <a:rPr lang="en-US" baseline="0" dirty="0" smtClean="0"/>
                        <a:t> apparent or almost invisible.   Never has gills under thorax.  Distinct wing pad on top of thorax.</a:t>
                      </a:r>
                      <a:endParaRPr lang="en-US" dirty="0"/>
                    </a:p>
                  </a:txBody>
                  <a:tcPr/>
                </a:tc>
              </a:tr>
              <a:tr h="3134861">
                <a:tc>
                  <a:txBody>
                    <a:bodyPr/>
                    <a:lstStyle/>
                    <a:p>
                      <a:r>
                        <a:rPr lang="en-US" dirty="0" smtClean="0"/>
                        <a:t>Caddis Larva</a:t>
                      </a:r>
                      <a:endParaRPr lang="en-US" dirty="0"/>
                    </a:p>
                  </a:txBody>
                  <a:tcPr/>
                </a:tc>
                <a:tc>
                  <a:txBody>
                    <a:bodyPr/>
                    <a:lstStyle/>
                    <a:p>
                      <a:r>
                        <a:rPr lang="en-US" dirty="0" smtClean="0"/>
                        <a:t>Size ¼ to 2 inches long.</a:t>
                      </a:r>
                      <a:r>
                        <a:rPr lang="en-US" baseline="0" dirty="0" smtClean="0"/>
                        <a:t> Color: Dull shade of cream, brown, olive, tan, yellow, or bright green.  Shape:  Caterpillar-like. Found in all types of water.  Most larvae form cases made from stones, sticks, or other vegetation.</a:t>
                      </a:r>
                      <a:endParaRPr lang="en-US" dirty="0"/>
                    </a:p>
                  </a:txBody>
                  <a:tcPr/>
                </a:tc>
                <a:tc>
                  <a:txBody>
                    <a:bodyPr/>
                    <a:lstStyle/>
                    <a:p>
                      <a:r>
                        <a:rPr lang="en-US" dirty="0" smtClean="0"/>
                        <a:t>None.  A pair of tiny hooks are present instead of tails.</a:t>
                      </a:r>
                      <a:endParaRPr lang="en-US" dirty="0"/>
                    </a:p>
                  </a:txBody>
                  <a:tcPr/>
                </a:tc>
                <a:tc>
                  <a:txBody>
                    <a:bodyPr/>
                    <a:lstStyle/>
                    <a:p>
                      <a:r>
                        <a:rPr lang="en-US" dirty="0" smtClean="0"/>
                        <a:t>Abdomen is very fleshy and without gills.  No wing pads present. Free-living caddisflies (ones</a:t>
                      </a:r>
                      <a:r>
                        <a:rPr lang="en-US" baseline="0" dirty="0" smtClean="0"/>
                        <a:t> that do not build cases) can be easily confused with aquatic beetle larva, but examination with a hand lens shows that beetle larvae have distinct pincers around the mouth.</a:t>
                      </a:r>
                      <a:endParaRPr lang="en-US" dirty="0"/>
                    </a:p>
                  </a:txBody>
                  <a:tcPr/>
                </a:tc>
              </a:tr>
              <a:tr h="360926">
                <a:tc>
                  <a:txBody>
                    <a:bodyPr/>
                    <a:lstStyle/>
                    <a:p>
                      <a:endParaRPr lang="en-US" dirty="0"/>
                    </a:p>
                  </a:txBody>
                  <a:tcPr/>
                </a:tc>
                <a:tc>
                  <a:txBody>
                    <a:bodyPr/>
                    <a:lstStyle/>
                    <a:p>
                      <a:endParaRPr lang="en-US" baseline="0" dirty="0" smtClean="0"/>
                    </a:p>
                  </a:txBody>
                  <a:tcPr/>
                </a:tc>
                <a:tc>
                  <a:txBody>
                    <a:bodyPr/>
                    <a:lstStyle/>
                    <a:p>
                      <a:endParaRPr lang="en-US" dirty="0"/>
                    </a:p>
                  </a:txBody>
                  <a:tcPr/>
                </a:tc>
                <a:tc>
                  <a:txBody>
                    <a:bodyPr/>
                    <a:lstStyle/>
                    <a:p>
                      <a:endParaRPr lang="en-US" dirty="0"/>
                    </a:p>
                  </a:txBody>
                  <a:tcPr/>
                </a:tc>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759" y="1879755"/>
            <a:ext cx="2202289" cy="1311746"/>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759" y="3745693"/>
            <a:ext cx="2202289" cy="1632054"/>
          </a:xfrm>
          <a:prstGeom prst="rect">
            <a:avLst/>
          </a:prstGeom>
        </p:spPr>
      </p:pic>
      <p:sp>
        <p:nvSpPr>
          <p:cNvPr id="3" name="Slide Number Placeholder 2"/>
          <p:cNvSpPr>
            <a:spLocks noGrp="1"/>
          </p:cNvSpPr>
          <p:nvPr>
            <p:ph type="sldNum" sz="quarter" idx="12"/>
          </p:nvPr>
        </p:nvSpPr>
        <p:spPr/>
        <p:txBody>
          <a:bodyPr/>
          <a:lstStyle/>
          <a:p>
            <a:fld id="{615FCC14-6FAB-45C3-9212-D79752E2D734}" type="slidenum">
              <a:rPr lang="en-US" smtClean="0"/>
              <a:t>17</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217" y="5377747"/>
            <a:ext cx="1931831" cy="1136904"/>
          </a:xfrm>
          <a:prstGeom prst="rect">
            <a:avLst/>
          </a:prstGeom>
        </p:spPr>
      </p:pic>
    </p:spTree>
    <p:extLst>
      <p:ext uri="{BB962C8B-B14F-4D97-AF65-F5344CB8AC3E}">
        <p14:creationId xmlns:p14="http://schemas.microsoft.com/office/powerpoint/2010/main" val="2550316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sz="4000" dirty="0" smtClean="0"/>
              <a:t>Important Orders of Aquatic Insect Larvae</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6473850"/>
              </p:ext>
            </p:extLst>
          </p:nvPr>
        </p:nvGraphicFramePr>
        <p:xfrm>
          <a:off x="191036" y="1083587"/>
          <a:ext cx="11809928" cy="5536154"/>
        </p:xfrm>
        <a:graphic>
          <a:graphicData uri="http://schemas.openxmlformats.org/drawingml/2006/table">
            <a:tbl>
              <a:tblPr firstRow="1" bandRow="1">
                <a:tableStyleId>{5C22544A-7EE6-4342-B048-85BDC9FD1C3A}</a:tableStyleId>
              </a:tblPr>
              <a:tblGrid>
                <a:gridCol w="2952482"/>
                <a:gridCol w="3005518"/>
                <a:gridCol w="2899446"/>
                <a:gridCol w="2952482"/>
              </a:tblGrid>
              <a:tr h="409821">
                <a:tc>
                  <a:txBody>
                    <a:bodyPr/>
                    <a:lstStyle/>
                    <a:p>
                      <a:pPr algn="ctr"/>
                      <a:r>
                        <a:rPr lang="en-US" dirty="0" smtClean="0"/>
                        <a:t>Insect</a:t>
                      </a:r>
                      <a:endParaRPr lang="en-US" dirty="0"/>
                    </a:p>
                  </a:txBody>
                  <a:tcPr/>
                </a:tc>
                <a:tc>
                  <a:txBody>
                    <a:bodyPr/>
                    <a:lstStyle/>
                    <a:p>
                      <a:pPr algn="ctr"/>
                      <a:r>
                        <a:rPr lang="en-US" dirty="0" smtClean="0"/>
                        <a:t>General</a:t>
                      </a:r>
                      <a:r>
                        <a:rPr lang="en-US" baseline="0" dirty="0" smtClean="0"/>
                        <a:t> Appearance</a:t>
                      </a:r>
                      <a:endParaRPr lang="en-US" dirty="0"/>
                    </a:p>
                  </a:txBody>
                  <a:tcPr/>
                </a:tc>
                <a:tc>
                  <a:txBody>
                    <a:bodyPr/>
                    <a:lstStyle/>
                    <a:p>
                      <a:pPr algn="ctr"/>
                      <a:r>
                        <a:rPr lang="en-US" dirty="0" smtClean="0"/>
                        <a:t>Tails</a:t>
                      </a:r>
                      <a:endParaRPr lang="en-US" dirty="0"/>
                    </a:p>
                  </a:txBody>
                  <a:tcPr/>
                </a:tc>
                <a:tc>
                  <a:txBody>
                    <a:bodyPr/>
                    <a:lstStyle/>
                    <a:p>
                      <a:pPr algn="ctr"/>
                      <a:r>
                        <a:rPr lang="en-US" dirty="0" smtClean="0"/>
                        <a:t>Body</a:t>
                      </a:r>
                    </a:p>
                  </a:txBody>
                  <a:tcPr/>
                </a:tc>
              </a:tr>
              <a:tr h="1863971">
                <a:tc>
                  <a:txBody>
                    <a:bodyPr/>
                    <a:lstStyle/>
                    <a:p>
                      <a:r>
                        <a:rPr lang="en-US" dirty="0" smtClean="0"/>
                        <a:t>Caddis Pupa</a:t>
                      </a:r>
                      <a:endParaRPr lang="en-US" dirty="0"/>
                    </a:p>
                  </a:txBody>
                  <a:tcPr/>
                </a:tc>
                <a:tc>
                  <a:txBody>
                    <a:bodyPr/>
                    <a:lstStyle/>
                    <a:p>
                      <a:r>
                        <a:rPr lang="en-US" dirty="0" smtClean="0"/>
                        <a:t>Size ¼ to 1 ¼  inches long. Color: dull </a:t>
                      </a:r>
                    </a:p>
                    <a:p>
                      <a:r>
                        <a:rPr lang="en-US" dirty="0" smtClean="0"/>
                        <a:t>Shape: distinctly curved.</a:t>
                      </a:r>
                    </a:p>
                    <a:p>
                      <a:r>
                        <a:rPr lang="en-US" dirty="0" smtClean="0"/>
                        <a:t>Found drifting in all types of water.</a:t>
                      </a:r>
                    </a:p>
                    <a:p>
                      <a:endParaRPr lang="en-US" dirty="0"/>
                    </a:p>
                  </a:txBody>
                  <a:tcPr/>
                </a:tc>
                <a:tc>
                  <a:txBody>
                    <a:bodyPr/>
                    <a:lstStyle/>
                    <a:p>
                      <a:r>
                        <a:rPr lang="en-US" dirty="0" smtClean="0"/>
                        <a:t>None.</a:t>
                      </a:r>
                      <a:endParaRPr lang="en-US" dirty="0"/>
                    </a:p>
                  </a:txBody>
                  <a:tcPr/>
                </a:tc>
                <a:tc>
                  <a:txBody>
                    <a:bodyPr/>
                    <a:lstStyle/>
                    <a:p>
                      <a:r>
                        <a:rPr lang="en-US" dirty="0" smtClean="0"/>
                        <a:t>Long</a:t>
                      </a:r>
                      <a:r>
                        <a:rPr lang="en-US" baseline="0" dirty="0" smtClean="0"/>
                        <a:t> trailing antennae.  Emerging wings apparent and held close to body</a:t>
                      </a:r>
                      <a:endParaRPr lang="en-US" dirty="0"/>
                    </a:p>
                  </a:txBody>
                  <a:tcPr/>
                </a:tc>
              </a:tr>
              <a:tr h="1716897">
                <a:tc>
                  <a:txBody>
                    <a:bodyPr/>
                    <a:lstStyle/>
                    <a:p>
                      <a:r>
                        <a:rPr lang="en-US" dirty="0" smtClean="0"/>
                        <a:t>Stonefly Nymph</a:t>
                      </a:r>
                      <a:endParaRPr lang="en-US" dirty="0"/>
                    </a:p>
                  </a:txBody>
                  <a:tcPr/>
                </a:tc>
                <a:tc>
                  <a:txBody>
                    <a:bodyPr/>
                    <a:lstStyle/>
                    <a:p>
                      <a:r>
                        <a:rPr lang="en-US" dirty="0" smtClean="0"/>
                        <a:t>Size ½ to 2 ¼ inches</a:t>
                      </a:r>
                      <a:r>
                        <a:rPr lang="en-US" baseline="0" dirty="0" smtClean="0"/>
                        <a:t> long.</a:t>
                      </a:r>
                    </a:p>
                    <a:p>
                      <a:r>
                        <a:rPr lang="en-US" baseline="0" dirty="0" smtClean="0"/>
                        <a:t>Color:  brown, black, tan, or yellow.</a:t>
                      </a:r>
                    </a:p>
                    <a:p>
                      <a:r>
                        <a:rPr lang="en-US" baseline="0" dirty="0" smtClean="0"/>
                        <a:t>Shape: Mostly flattened.</a:t>
                      </a:r>
                    </a:p>
                    <a:p>
                      <a:r>
                        <a:rPr lang="en-US" baseline="0" dirty="0" smtClean="0"/>
                        <a:t>Nearly always found in fast water.</a:t>
                      </a:r>
                    </a:p>
                  </a:txBody>
                  <a:tcPr/>
                </a:tc>
                <a:tc>
                  <a:txBody>
                    <a:bodyPr/>
                    <a:lstStyle/>
                    <a:p>
                      <a:r>
                        <a:rPr lang="en-US" dirty="0" smtClean="0"/>
                        <a:t>Always two, shorter than body length.</a:t>
                      </a:r>
                      <a:endParaRPr lang="en-US" dirty="0"/>
                    </a:p>
                  </a:txBody>
                  <a:tcPr/>
                </a:tc>
                <a:tc>
                  <a:txBody>
                    <a:bodyPr/>
                    <a:lstStyle/>
                    <a:p>
                      <a:r>
                        <a:rPr lang="en-US" dirty="0" smtClean="0"/>
                        <a:t>Gills located under thorax.</a:t>
                      </a:r>
                    </a:p>
                    <a:p>
                      <a:r>
                        <a:rPr lang="en-US" dirty="0" smtClean="0"/>
                        <a:t>Distinct antennae and wing pads. Legs robust, each</a:t>
                      </a:r>
                      <a:r>
                        <a:rPr lang="en-US" baseline="0" dirty="0" smtClean="0"/>
                        <a:t> leg ends in two claws.</a:t>
                      </a:r>
                      <a:endParaRPr lang="en-US" dirty="0"/>
                    </a:p>
                  </a:txBody>
                  <a:tcPr/>
                </a:tc>
              </a:tr>
              <a:tr h="1525002">
                <a:tc>
                  <a:txBody>
                    <a:bodyPr/>
                    <a:lstStyle/>
                    <a:p>
                      <a:r>
                        <a:rPr lang="en-US" dirty="0" smtClean="0"/>
                        <a:t>Midge Larva</a:t>
                      </a:r>
                      <a:endParaRPr lang="en-US" dirty="0"/>
                    </a:p>
                  </a:txBody>
                  <a:tcPr/>
                </a:tc>
                <a:tc>
                  <a:txBody>
                    <a:bodyPr/>
                    <a:lstStyle/>
                    <a:p>
                      <a:r>
                        <a:rPr lang="en-US" baseline="0" dirty="0" smtClean="0"/>
                        <a:t>Size 1/32 to 3/8 inches long</a:t>
                      </a:r>
                    </a:p>
                    <a:p>
                      <a:r>
                        <a:rPr lang="en-US" baseline="0" dirty="0" smtClean="0"/>
                        <a:t>Color: tan, brown, black, bright green, or red.</a:t>
                      </a:r>
                    </a:p>
                    <a:p>
                      <a:r>
                        <a:rPr lang="en-US" baseline="0" dirty="0" smtClean="0"/>
                        <a:t>Shape: Resembles tiny maggots. Found in slow water.   </a:t>
                      </a:r>
                    </a:p>
                  </a:txBody>
                  <a:tcPr/>
                </a:tc>
                <a:tc>
                  <a:txBody>
                    <a:bodyPr/>
                    <a:lstStyle/>
                    <a:p>
                      <a:r>
                        <a:rPr lang="en-US" dirty="0" smtClean="0"/>
                        <a:t>None, but a</a:t>
                      </a:r>
                      <a:r>
                        <a:rPr lang="en-US" baseline="0" dirty="0" smtClean="0"/>
                        <a:t> pair of tiny vestigial legs is visible at end of abdomen.</a:t>
                      </a:r>
                      <a:endParaRPr lang="en-US" dirty="0"/>
                    </a:p>
                  </a:txBody>
                  <a:tcPr/>
                </a:tc>
                <a:tc>
                  <a:txBody>
                    <a:bodyPr/>
                    <a:lstStyle/>
                    <a:p>
                      <a:r>
                        <a:rPr lang="en-US" dirty="0" smtClean="0"/>
                        <a:t>Eyes</a:t>
                      </a:r>
                      <a:r>
                        <a:rPr lang="en-US" baseline="0" dirty="0" smtClean="0"/>
                        <a:t> tiny.  One pair of small </a:t>
                      </a:r>
                      <a:r>
                        <a:rPr lang="en-US" baseline="0" dirty="0" err="1" smtClean="0"/>
                        <a:t>prolegs</a:t>
                      </a:r>
                      <a:r>
                        <a:rPr lang="en-US" baseline="0" dirty="0" smtClean="0"/>
                        <a:t> at head.</a:t>
                      </a:r>
                      <a:endParaRPr lang="en-US" dirty="0"/>
                    </a:p>
                  </a:txBody>
                  <a:tcPr/>
                </a:tc>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397" y="1885175"/>
            <a:ext cx="1906073" cy="1366019"/>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397" y="3810807"/>
            <a:ext cx="2021983" cy="120368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806645" y="5434884"/>
            <a:ext cx="1588825" cy="1104291"/>
          </a:xfrm>
          <a:prstGeom prst="rect">
            <a:avLst/>
          </a:prstGeom>
        </p:spPr>
      </p:pic>
      <p:sp>
        <p:nvSpPr>
          <p:cNvPr id="6" name="Slide Number Placeholder 5"/>
          <p:cNvSpPr>
            <a:spLocks noGrp="1"/>
          </p:cNvSpPr>
          <p:nvPr>
            <p:ph type="sldNum" sz="quarter" idx="12"/>
          </p:nvPr>
        </p:nvSpPr>
        <p:spPr/>
        <p:txBody>
          <a:bodyPr/>
          <a:lstStyle/>
          <a:p>
            <a:fld id="{615FCC14-6FAB-45C3-9212-D79752E2D734}" type="slidenum">
              <a:rPr lang="en-US" smtClean="0"/>
              <a:t>18</a:t>
            </a:fld>
            <a:endParaRPr lang="en-US"/>
          </a:p>
        </p:txBody>
      </p:sp>
    </p:spTree>
    <p:extLst>
      <p:ext uri="{BB962C8B-B14F-4D97-AF65-F5344CB8AC3E}">
        <p14:creationId xmlns:p14="http://schemas.microsoft.com/office/powerpoint/2010/main" val="40915907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sz="4000" dirty="0" smtClean="0"/>
              <a:t>Important Orders of Aquatic Insect Larvae</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35572135"/>
              </p:ext>
            </p:extLst>
          </p:nvPr>
        </p:nvGraphicFramePr>
        <p:xfrm>
          <a:off x="326264" y="1057830"/>
          <a:ext cx="11539471" cy="5218189"/>
        </p:xfrm>
        <a:graphic>
          <a:graphicData uri="http://schemas.openxmlformats.org/drawingml/2006/table">
            <a:tbl>
              <a:tblPr firstRow="1" bandRow="1">
                <a:tableStyleId>{5C22544A-7EE6-4342-B048-85BDC9FD1C3A}</a:tableStyleId>
              </a:tblPr>
              <a:tblGrid>
                <a:gridCol w="2913309"/>
                <a:gridCol w="2965641"/>
                <a:gridCol w="2860976"/>
                <a:gridCol w="2799545"/>
              </a:tblGrid>
              <a:tr h="409821">
                <a:tc>
                  <a:txBody>
                    <a:bodyPr/>
                    <a:lstStyle/>
                    <a:p>
                      <a:pPr algn="ctr"/>
                      <a:r>
                        <a:rPr lang="en-US" dirty="0" smtClean="0"/>
                        <a:t>Insect</a:t>
                      </a:r>
                      <a:endParaRPr lang="en-US" dirty="0"/>
                    </a:p>
                  </a:txBody>
                  <a:tcPr/>
                </a:tc>
                <a:tc>
                  <a:txBody>
                    <a:bodyPr/>
                    <a:lstStyle/>
                    <a:p>
                      <a:pPr algn="ctr"/>
                      <a:r>
                        <a:rPr lang="en-US" dirty="0" smtClean="0"/>
                        <a:t>General</a:t>
                      </a:r>
                      <a:r>
                        <a:rPr lang="en-US" baseline="0" dirty="0" smtClean="0"/>
                        <a:t> Appearance</a:t>
                      </a:r>
                      <a:endParaRPr lang="en-US" dirty="0"/>
                    </a:p>
                  </a:txBody>
                  <a:tcPr/>
                </a:tc>
                <a:tc>
                  <a:txBody>
                    <a:bodyPr/>
                    <a:lstStyle/>
                    <a:p>
                      <a:pPr algn="ctr"/>
                      <a:r>
                        <a:rPr lang="en-US" dirty="0" smtClean="0"/>
                        <a:t>Tails</a:t>
                      </a:r>
                      <a:endParaRPr lang="en-US" dirty="0"/>
                    </a:p>
                  </a:txBody>
                  <a:tcPr/>
                </a:tc>
                <a:tc>
                  <a:txBody>
                    <a:bodyPr/>
                    <a:lstStyle/>
                    <a:p>
                      <a:pPr algn="ctr"/>
                      <a:r>
                        <a:rPr lang="en-US" dirty="0" smtClean="0"/>
                        <a:t>Body</a:t>
                      </a:r>
                    </a:p>
                  </a:txBody>
                  <a:tcPr/>
                </a:tc>
              </a:tr>
              <a:tr h="2074040">
                <a:tc>
                  <a:txBody>
                    <a:bodyPr/>
                    <a:lstStyle/>
                    <a:p>
                      <a:r>
                        <a:rPr lang="en-US" dirty="0" smtClean="0"/>
                        <a:t>Midge</a:t>
                      </a:r>
                      <a:r>
                        <a:rPr lang="en-US" baseline="0" dirty="0" smtClean="0"/>
                        <a:t> Pupa</a:t>
                      </a:r>
                      <a:endParaRPr lang="en-US" dirty="0"/>
                    </a:p>
                  </a:txBody>
                  <a:tcPr/>
                </a:tc>
                <a:tc>
                  <a:txBody>
                    <a:bodyPr/>
                    <a:lstStyle/>
                    <a:p>
                      <a:r>
                        <a:rPr lang="en-US" dirty="0" smtClean="0"/>
                        <a:t>Size 1/32</a:t>
                      </a:r>
                      <a:r>
                        <a:rPr lang="en-US" baseline="0" dirty="0" smtClean="0"/>
                        <a:t> to 3/8 inches long.</a:t>
                      </a:r>
                      <a:endParaRPr lang="en-US" dirty="0" smtClean="0"/>
                    </a:p>
                    <a:p>
                      <a:r>
                        <a:rPr lang="en-US" dirty="0" smtClean="0"/>
                        <a:t>Color: Dull</a:t>
                      </a:r>
                    </a:p>
                    <a:p>
                      <a:r>
                        <a:rPr lang="en-US" dirty="0" smtClean="0"/>
                        <a:t>Shape: Curved with distinctly segmented abdomen.  Found in slow water.</a:t>
                      </a:r>
                      <a:endParaRPr lang="en-US" dirty="0"/>
                    </a:p>
                  </a:txBody>
                  <a:tcPr/>
                </a:tc>
                <a:tc>
                  <a:txBody>
                    <a:bodyPr/>
                    <a:lstStyle/>
                    <a:p>
                      <a:r>
                        <a:rPr lang="en-US" dirty="0" smtClean="0"/>
                        <a:t>None,</a:t>
                      </a:r>
                      <a:r>
                        <a:rPr lang="en-US" baseline="0" dirty="0" smtClean="0"/>
                        <a:t> but small feathery gills can be seen at the end of the abdomen</a:t>
                      </a:r>
                      <a:endParaRPr lang="en-US" dirty="0"/>
                    </a:p>
                  </a:txBody>
                  <a:tcPr/>
                </a:tc>
                <a:tc>
                  <a:txBody>
                    <a:bodyPr/>
                    <a:lstStyle/>
                    <a:p>
                      <a:r>
                        <a:rPr lang="en-US" dirty="0" smtClean="0"/>
                        <a:t>Wing pads tucked close to body.  Distinct feathery gills branching off the front of the head.  No</a:t>
                      </a:r>
                      <a:r>
                        <a:rPr lang="en-US" baseline="0" dirty="0" smtClean="0"/>
                        <a:t> long trailing antennae,</a:t>
                      </a:r>
                      <a:endParaRPr lang="en-US" dirty="0"/>
                    </a:p>
                  </a:txBody>
                  <a:tcPr/>
                </a:tc>
              </a:tr>
              <a:tr h="377494">
                <a:tc>
                  <a:txBody>
                    <a:bodyPr/>
                    <a:lstStyle/>
                    <a:p>
                      <a:pPr algn="ctr"/>
                      <a:r>
                        <a:rPr lang="en-US" b="1" dirty="0" smtClean="0">
                          <a:solidFill>
                            <a:schemeClr val="bg1"/>
                          </a:solidFill>
                        </a:rPr>
                        <a:t>Insect</a:t>
                      </a:r>
                      <a:endParaRPr lang="en-US" b="1" dirty="0">
                        <a:solidFill>
                          <a:schemeClr val="bg1"/>
                        </a:solidFill>
                      </a:endParaRPr>
                    </a:p>
                  </a:txBody>
                  <a:tcPr>
                    <a:solidFill>
                      <a:schemeClr val="accent1">
                        <a:lumMod val="75000"/>
                      </a:schemeClr>
                    </a:solidFill>
                  </a:tcPr>
                </a:tc>
                <a:tc>
                  <a:txBody>
                    <a:bodyPr/>
                    <a:lstStyle/>
                    <a:p>
                      <a:pPr algn="ctr"/>
                      <a:r>
                        <a:rPr lang="en-US" b="1" baseline="0" dirty="0" smtClean="0">
                          <a:solidFill>
                            <a:schemeClr val="bg1"/>
                          </a:solidFill>
                        </a:rPr>
                        <a:t>Appearance at Rest</a:t>
                      </a:r>
                    </a:p>
                  </a:txBody>
                  <a:tcPr>
                    <a:solidFill>
                      <a:schemeClr val="accent1">
                        <a:lumMod val="75000"/>
                      </a:schemeClr>
                    </a:solidFill>
                  </a:tcPr>
                </a:tc>
                <a:tc>
                  <a:txBody>
                    <a:bodyPr/>
                    <a:lstStyle/>
                    <a:p>
                      <a:pPr algn="ctr"/>
                      <a:r>
                        <a:rPr lang="en-US" b="1" dirty="0" smtClean="0">
                          <a:solidFill>
                            <a:schemeClr val="bg1"/>
                          </a:solidFill>
                        </a:rPr>
                        <a:t>Appearance in the Air</a:t>
                      </a:r>
                      <a:endParaRPr lang="en-US" b="1" dirty="0">
                        <a:solidFill>
                          <a:schemeClr val="bg1"/>
                        </a:solidFill>
                      </a:endParaRPr>
                    </a:p>
                  </a:txBody>
                  <a:tcPr>
                    <a:solidFill>
                      <a:schemeClr val="accent1">
                        <a:lumMod val="75000"/>
                      </a:schemeClr>
                    </a:solidFill>
                  </a:tcPr>
                </a:tc>
                <a:tc>
                  <a:txBody>
                    <a:bodyPr/>
                    <a:lstStyle/>
                    <a:p>
                      <a:pPr algn="ctr"/>
                      <a:r>
                        <a:rPr lang="en-US" b="1" dirty="0" smtClean="0">
                          <a:solidFill>
                            <a:schemeClr val="bg1"/>
                          </a:solidFill>
                        </a:rPr>
                        <a:t>Behavior</a:t>
                      </a:r>
                    </a:p>
                  </a:txBody>
                  <a:tcPr>
                    <a:solidFill>
                      <a:schemeClr val="accent1">
                        <a:lumMod val="75000"/>
                      </a:schemeClr>
                    </a:solidFill>
                  </a:tcPr>
                </a:tc>
              </a:tr>
              <a:tr h="2356834">
                <a:tc>
                  <a:txBody>
                    <a:bodyPr/>
                    <a:lstStyle/>
                    <a:p>
                      <a:r>
                        <a:rPr lang="en-US" dirty="0" smtClean="0"/>
                        <a:t>Mayfly Dun</a:t>
                      </a:r>
                    </a:p>
                    <a:p>
                      <a:endParaRPr lang="en-US" dirty="0"/>
                    </a:p>
                  </a:txBody>
                  <a:tcPr/>
                </a:tc>
                <a:tc>
                  <a:txBody>
                    <a:bodyPr/>
                    <a:lstStyle/>
                    <a:p>
                      <a:r>
                        <a:rPr lang="en-US" baseline="0" dirty="0" smtClean="0"/>
                        <a:t>Resembles a tiny sailboat. Wings always erect.  Wings are speckled or translucent.  Body is full and opaque. </a:t>
                      </a:r>
                    </a:p>
                    <a:p>
                      <a:r>
                        <a:rPr lang="en-US" baseline="0" dirty="0" smtClean="0"/>
                        <a:t>Color:  Varies from dark brown to bright pink.</a:t>
                      </a:r>
                    </a:p>
                    <a:p>
                      <a:endParaRPr lang="en-US" baseline="0" dirty="0" smtClean="0"/>
                    </a:p>
                  </a:txBody>
                  <a:tcPr/>
                </a:tc>
                <a:tc>
                  <a:txBody>
                    <a:bodyPr/>
                    <a:lstStyle/>
                    <a:p>
                      <a:r>
                        <a:rPr lang="en-US" dirty="0" smtClean="0"/>
                        <a:t>Looks like tiny butterflies.</a:t>
                      </a:r>
                    </a:p>
                    <a:p>
                      <a:r>
                        <a:rPr lang="en-US" dirty="0" smtClean="0"/>
                        <a:t>Usually</a:t>
                      </a:r>
                      <a:r>
                        <a:rPr lang="en-US" baseline="0" dirty="0" smtClean="0"/>
                        <a:t> a distinct cross-shaped profile.  Only one pair of wings apparent.</a:t>
                      </a:r>
                      <a:endParaRPr lang="en-US" dirty="0"/>
                    </a:p>
                  </a:txBody>
                  <a:tcPr/>
                </a:tc>
                <a:tc>
                  <a:txBody>
                    <a:bodyPr/>
                    <a:lstStyle/>
                    <a:p>
                      <a:r>
                        <a:rPr lang="en-US" dirty="0" smtClean="0"/>
                        <a:t>Flutter or remain at</a:t>
                      </a:r>
                      <a:r>
                        <a:rPr lang="en-US" baseline="0" dirty="0" smtClean="0"/>
                        <a:t> rest on water.  Stately, slow fliers.</a:t>
                      </a:r>
                    </a:p>
                    <a:p>
                      <a:r>
                        <a:rPr lang="en-US" baseline="0" dirty="0" smtClean="0"/>
                        <a:t>Usually fly upstream.</a:t>
                      </a:r>
                      <a:endParaRPr lang="en-US" dirty="0"/>
                    </a:p>
                  </a:txBody>
                  <a:tcPr/>
                </a:tc>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115" y="1576131"/>
            <a:ext cx="1392733" cy="185697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905" y="4428786"/>
            <a:ext cx="2331263" cy="1559889"/>
          </a:xfrm>
          <a:prstGeom prst="rect">
            <a:avLst/>
          </a:prstGeom>
        </p:spPr>
      </p:pic>
      <p:sp>
        <p:nvSpPr>
          <p:cNvPr id="3" name="Slide Number Placeholder 2"/>
          <p:cNvSpPr>
            <a:spLocks noGrp="1"/>
          </p:cNvSpPr>
          <p:nvPr>
            <p:ph type="sldNum" sz="quarter" idx="12"/>
          </p:nvPr>
        </p:nvSpPr>
        <p:spPr/>
        <p:txBody>
          <a:bodyPr/>
          <a:lstStyle/>
          <a:p>
            <a:fld id="{615FCC14-6FAB-45C3-9212-D79752E2D734}" type="slidenum">
              <a:rPr lang="en-US" smtClean="0"/>
              <a:t>19</a:t>
            </a:fld>
            <a:endParaRPr lang="en-US"/>
          </a:p>
        </p:txBody>
      </p:sp>
    </p:spTree>
    <p:extLst>
      <p:ext uri="{BB962C8B-B14F-4D97-AF65-F5344CB8AC3E}">
        <p14:creationId xmlns:p14="http://schemas.microsoft.com/office/powerpoint/2010/main" val="4048813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798489"/>
          </a:xfrm>
        </p:spPr>
        <p:txBody>
          <a:bodyPr>
            <a:normAutofit/>
          </a:bodyPr>
          <a:lstStyle/>
          <a:p>
            <a:pPr algn="ctr"/>
            <a:r>
              <a:rPr lang="en-US" sz="4000" dirty="0" smtClean="0"/>
              <a:t>Important Orders of Aquatic Insect Larvae</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07097601"/>
              </p:ext>
            </p:extLst>
          </p:nvPr>
        </p:nvGraphicFramePr>
        <p:xfrm>
          <a:off x="152400" y="798490"/>
          <a:ext cx="11809928" cy="6444861"/>
        </p:xfrm>
        <a:graphic>
          <a:graphicData uri="http://schemas.openxmlformats.org/drawingml/2006/table">
            <a:tbl>
              <a:tblPr firstRow="1" bandRow="1">
                <a:tableStyleId>{5C22544A-7EE6-4342-B048-85BDC9FD1C3A}</a:tableStyleId>
              </a:tblPr>
              <a:tblGrid>
                <a:gridCol w="2952482"/>
                <a:gridCol w="3005518"/>
                <a:gridCol w="2899446"/>
                <a:gridCol w="2952482"/>
              </a:tblGrid>
              <a:tr h="409821">
                <a:tc>
                  <a:txBody>
                    <a:bodyPr/>
                    <a:lstStyle/>
                    <a:p>
                      <a:pPr algn="ctr"/>
                      <a:r>
                        <a:rPr lang="en-US" dirty="0" smtClean="0"/>
                        <a:t>Insect</a:t>
                      </a:r>
                      <a:endParaRPr lang="en-US" dirty="0"/>
                    </a:p>
                  </a:txBody>
                  <a:tcPr/>
                </a:tc>
                <a:tc>
                  <a:txBody>
                    <a:bodyPr/>
                    <a:lstStyle/>
                    <a:p>
                      <a:pPr algn="ctr"/>
                      <a:r>
                        <a:rPr lang="en-US" dirty="0" smtClean="0"/>
                        <a:t>Appearance at Rest</a:t>
                      </a:r>
                    </a:p>
                  </a:txBody>
                  <a:tcPr/>
                </a:tc>
                <a:tc>
                  <a:txBody>
                    <a:bodyPr/>
                    <a:lstStyle/>
                    <a:p>
                      <a:pPr algn="ctr"/>
                      <a:r>
                        <a:rPr lang="en-US" dirty="0" smtClean="0"/>
                        <a:t>Appearance in the Air</a:t>
                      </a:r>
                      <a:endParaRPr lang="en-US" dirty="0"/>
                    </a:p>
                  </a:txBody>
                  <a:tcPr/>
                </a:tc>
                <a:tc>
                  <a:txBody>
                    <a:bodyPr/>
                    <a:lstStyle/>
                    <a:p>
                      <a:pPr algn="ctr"/>
                      <a:r>
                        <a:rPr lang="en-US" dirty="0" smtClean="0"/>
                        <a:t>Behavior</a:t>
                      </a:r>
                    </a:p>
                  </a:txBody>
                  <a:tcPr/>
                </a:tc>
              </a:tr>
              <a:tr h="2553281">
                <a:tc>
                  <a:txBody>
                    <a:bodyPr/>
                    <a:lstStyle/>
                    <a:p>
                      <a:r>
                        <a:rPr lang="en-US" dirty="0" smtClean="0"/>
                        <a:t>Mayfly Spinner</a:t>
                      </a:r>
                    </a:p>
                    <a:p>
                      <a:endParaRPr lang="en-US" dirty="0"/>
                    </a:p>
                  </a:txBody>
                  <a:tcPr/>
                </a:tc>
                <a:tc>
                  <a:txBody>
                    <a:bodyPr/>
                    <a:lstStyle/>
                    <a:p>
                      <a:r>
                        <a:rPr lang="en-US" dirty="0" smtClean="0"/>
                        <a:t>Wings may be erect or prone on the surface of the water(in</a:t>
                      </a:r>
                      <a:r>
                        <a:rPr lang="en-US" baseline="0" dirty="0" smtClean="0"/>
                        <a:t> spent adults).  Wings always transparent, sometime with speckles.  Bodies very skinny.</a:t>
                      </a:r>
                    </a:p>
                    <a:p>
                      <a:r>
                        <a:rPr lang="en-US" baseline="0" dirty="0" smtClean="0"/>
                        <a:t>Difficult to see on water when spent without close observation of the surface.</a:t>
                      </a:r>
                    </a:p>
                    <a:p>
                      <a:r>
                        <a:rPr lang="en-US" dirty="0" smtClean="0"/>
                        <a:t>Colors:  Similar</a:t>
                      </a:r>
                      <a:r>
                        <a:rPr lang="en-US" baseline="0" dirty="0" smtClean="0"/>
                        <a:t> to those of duns.</a:t>
                      </a:r>
                      <a:endParaRPr lang="en-US" dirty="0"/>
                    </a:p>
                  </a:txBody>
                  <a:tcPr/>
                </a:tc>
                <a:tc>
                  <a:txBody>
                    <a:bodyPr/>
                    <a:lstStyle/>
                    <a:p>
                      <a:r>
                        <a:rPr lang="en-US" dirty="0" smtClean="0"/>
                        <a:t>Tails</a:t>
                      </a:r>
                      <a:r>
                        <a:rPr lang="en-US" baseline="0" dirty="0" smtClean="0"/>
                        <a:t> distinct and longer than those of duns.</a:t>
                      </a:r>
                    </a:p>
                    <a:p>
                      <a:r>
                        <a:rPr lang="en-US" baseline="0" dirty="0" smtClean="0"/>
                        <a:t>Females can be seen with egg sacks. </a:t>
                      </a:r>
                    </a:p>
                    <a:p>
                      <a:r>
                        <a:rPr lang="en-US" baseline="0" dirty="0" smtClean="0"/>
                        <a:t>Only one pair of wings apparent.</a:t>
                      </a:r>
                      <a:endParaRPr lang="en-US" dirty="0"/>
                    </a:p>
                  </a:txBody>
                  <a:tcPr/>
                </a:tc>
                <a:tc>
                  <a:txBody>
                    <a:bodyPr/>
                    <a:lstStyle/>
                    <a:p>
                      <a:r>
                        <a:rPr lang="en-US" dirty="0" smtClean="0"/>
                        <a:t>Fast agile fliers.</a:t>
                      </a:r>
                    </a:p>
                    <a:p>
                      <a:r>
                        <a:rPr lang="en-US" dirty="0" smtClean="0"/>
                        <a:t>Often</a:t>
                      </a:r>
                      <a:r>
                        <a:rPr lang="en-US" baseline="0" dirty="0" smtClean="0"/>
                        <a:t> seen in large mating swarms above the surface of the water.  Will also form mating swarms over wet roads and shiny cars.</a:t>
                      </a:r>
                    </a:p>
                    <a:p>
                      <a:r>
                        <a:rPr lang="en-US" baseline="0" dirty="0" smtClean="0"/>
                        <a:t>Will be seen dipping and hovering over water.  Emerged adults usually fly upstream.</a:t>
                      </a:r>
                      <a:endParaRPr lang="en-US" dirty="0"/>
                    </a:p>
                  </a:txBody>
                  <a:tcPr/>
                </a:tc>
              </a:tr>
              <a:tr h="2556746">
                <a:tc>
                  <a:txBody>
                    <a:bodyPr/>
                    <a:lstStyle/>
                    <a:p>
                      <a:pPr algn="l"/>
                      <a:r>
                        <a:rPr lang="en-US" b="0" dirty="0" smtClean="0">
                          <a:solidFill>
                            <a:schemeClr val="tx1"/>
                          </a:solidFill>
                        </a:rPr>
                        <a:t>Caddis</a:t>
                      </a:r>
                      <a:r>
                        <a:rPr lang="en-US" b="0" baseline="0" dirty="0" smtClean="0">
                          <a:solidFill>
                            <a:schemeClr val="tx1"/>
                          </a:solidFill>
                        </a:rPr>
                        <a:t> Adult</a:t>
                      </a:r>
                    </a:p>
                    <a:p>
                      <a:pPr algn="l"/>
                      <a:endParaRPr lang="en-US" b="0" dirty="0">
                        <a:solidFill>
                          <a:schemeClr val="tx1"/>
                        </a:solidFill>
                      </a:endParaRPr>
                    </a:p>
                  </a:txBody>
                  <a:tcPr>
                    <a:solidFill>
                      <a:schemeClr val="tx2">
                        <a:lumMod val="20000"/>
                        <a:lumOff val="80000"/>
                      </a:schemeClr>
                    </a:solidFill>
                  </a:tcPr>
                </a:tc>
                <a:tc>
                  <a:txBody>
                    <a:bodyPr/>
                    <a:lstStyle/>
                    <a:p>
                      <a:pPr algn="l"/>
                      <a:r>
                        <a:rPr lang="en-US" b="0" baseline="0" dirty="0" smtClean="0">
                          <a:solidFill>
                            <a:schemeClr val="tx1"/>
                          </a:solidFill>
                        </a:rPr>
                        <a:t>Wings are tent-shaped and held low over body.  Long distinct antennae.  No tail.  </a:t>
                      </a:r>
                    </a:p>
                    <a:p>
                      <a:pPr algn="l"/>
                      <a:r>
                        <a:rPr lang="en-US" b="0" baseline="0" dirty="0" smtClean="0">
                          <a:solidFill>
                            <a:schemeClr val="tx1"/>
                          </a:solidFill>
                        </a:rPr>
                        <a:t>Colors:  Generally dull tan, brown, black, or gray.</a:t>
                      </a:r>
                    </a:p>
                  </a:txBody>
                  <a:tcPr>
                    <a:solidFill>
                      <a:schemeClr val="tx2">
                        <a:lumMod val="20000"/>
                        <a:lumOff val="80000"/>
                      </a:schemeClr>
                    </a:solidFill>
                  </a:tcPr>
                </a:tc>
                <a:tc>
                  <a:txBody>
                    <a:bodyPr/>
                    <a:lstStyle/>
                    <a:p>
                      <a:pPr algn="l"/>
                      <a:r>
                        <a:rPr lang="en-US" b="0" dirty="0" smtClean="0">
                          <a:solidFill>
                            <a:schemeClr val="tx1"/>
                          </a:solidFill>
                        </a:rPr>
                        <a:t>Looks like a</a:t>
                      </a:r>
                      <a:r>
                        <a:rPr lang="en-US" b="0" baseline="0" dirty="0" smtClean="0">
                          <a:solidFill>
                            <a:schemeClr val="tx1"/>
                          </a:solidFill>
                        </a:rPr>
                        <a:t> small moth when they fly.</a:t>
                      </a:r>
                    </a:p>
                    <a:p>
                      <a:pPr algn="l"/>
                      <a:r>
                        <a:rPr lang="en-US" b="0" baseline="0" dirty="0" smtClean="0">
                          <a:solidFill>
                            <a:schemeClr val="tx1"/>
                          </a:solidFill>
                        </a:rPr>
                        <a:t>Only one pair of wings apparent.</a:t>
                      </a:r>
                      <a:endParaRPr lang="en-US" b="0" dirty="0">
                        <a:solidFill>
                          <a:schemeClr val="tx1"/>
                        </a:solidFill>
                      </a:endParaRPr>
                    </a:p>
                  </a:txBody>
                  <a:tcPr>
                    <a:solidFill>
                      <a:schemeClr val="tx2">
                        <a:lumMod val="20000"/>
                        <a:lumOff val="80000"/>
                      </a:schemeClr>
                    </a:solidFill>
                  </a:tcPr>
                </a:tc>
                <a:tc>
                  <a:txBody>
                    <a:bodyPr/>
                    <a:lstStyle/>
                    <a:p>
                      <a:pPr algn="l"/>
                      <a:r>
                        <a:rPr lang="en-US" b="0" dirty="0" smtClean="0">
                          <a:solidFill>
                            <a:schemeClr val="tx1"/>
                          </a:solidFill>
                        </a:rPr>
                        <a:t>Very</a:t>
                      </a:r>
                      <a:r>
                        <a:rPr lang="en-US" b="0" baseline="0" dirty="0" smtClean="0">
                          <a:solidFill>
                            <a:schemeClr val="tx1"/>
                          </a:solidFill>
                        </a:rPr>
                        <a:t> active when hatching. Emerging adults often flutter and skitter across the water when hatching; they usually do not rest on water afterward.  Quick fliers once they hatch.  Usually fly upstream.  Mating swarms fly upstream in long, continuous columns. </a:t>
                      </a:r>
                      <a:endParaRPr lang="en-US" b="0" dirty="0" smtClean="0">
                        <a:solidFill>
                          <a:schemeClr val="tx1"/>
                        </a:solidFill>
                      </a:endParaRPr>
                    </a:p>
                  </a:txBody>
                  <a:tcPr>
                    <a:solidFill>
                      <a:schemeClr val="tx2">
                        <a:lumMod val="20000"/>
                        <a:lumOff val="80000"/>
                      </a:schemeClr>
                    </a:solidFill>
                  </a:tcPr>
                </a:tc>
              </a:tr>
              <a:tr h="0">
                <a:tc>
                  <a:txBody>
                    <a:bodyPr/>
                    <a:lstStyle/>
                    <a:p>
                      <a:endParaRPr lang="en-US" dirty="0"/>
                    </a:p>
                  </a:txBody>
                  <a:tcPr/>
                </a:tc>
                <a:tc>
                  <a:txBody>
                    <a:bodyPr/>
                    <a:lstStyle/>
                    <a:p>
                      <a:endParaRPr lang="en-US" baseline="0" dirty="0" smtClean="0"/>
                    </a:p>
                  </a:txBody>
                  <a:tcPr/>
                </a:tc>
                <a:tc>
                  <a:txBody>
                    <a:bodyPr/>
                    <a:lstStyle/>
                    <a:p>
                      <a:endParaRPr lang="en-US" dirty="0"/>
                    </a:p>
                  </a:txBody>
                  <a:tcPr/>
                </a:tc>
                <a:tc>
                  <a:txBody>
                    <a:bodyPr/>
                    <a:lstStyle/>
                    <a:p>
                      <a:endParaRPr lang="en-US" dirty="0"/>
                    </a:p>
                  </a:txBody>
                  <a:tcPr/>
                </a:tc>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685" y="1596979"/>
            <a:ext cx="2247978" cy="2101969"/>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432" y="4972205"/>
            <a:ext cx="2432667" cy="1621778"/>
          </a:xfrm>
          <a:prstGeom prst="rect">
            <a:avLst/>
          </a:prstGeom>
        </p:spPr>
      </p:pic>
      <p:sp>
        <p:nvSpPr>
          <p:cNvPr id="6" name="Slide Number Placeholder 5"/>
          <p:cNvSpPr>
            <a:spLocks noGrp="1"/>
          </p:cNvSpPr>
          <p:nvPr>
            <p:ph type="sldNum" sz="quarter" idx="12"/>
          </p:nvPr>
        </p:nvSpPr>
        <p:spPr/>
        <p:txBody>
          <a:bodyPr/>
          <a:lstStyle/>
          <a:p>
            <a:fld id="{615FCC14-6FAB-45C3-9212-D79752E2D734}" type="slidenum">
              <a:rPr lang="en-US" smtClean="0"/>
              <a:t>20</a:t>
            </a:fld>
            <a:endParaRPr lang="en-US"/>
          </a:p>
        </p:txBody>
      </p:sp>
    </p:spTree>
    <p:extLst>
      <p:ext uri="{BB962C8B-B14F-4D97-AF65-F5344CB8AC3E}">
        <p14:creationId xmlns:p14="http://schemas.microsoft.com/office/powerpoint/2010/main" val="17711243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798489"/>
          </a:xfrm>
        </p:spPr>
        <p:txBody>
          <a:bodyPr>
            <a:normAutofit/>
          </a:bodyPr>
          <a:lstStyle/>
          <a:p>
            <a:pPr algn="ctr"/>
            <a:r>
              <a:rPr lang="en-US" sz="4000" dirty="0" smtClean="0"/>
              <a:t>Important Orders of Aquatic Insect Larvae</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01274678"/>
              </p:ext>
            </p:extLst>
          </p:nvPr>
        </p:nvGraphicFramePr>
        <p:xfrm>
          <a:off x="191036" y="798490"/>
          <a:ext cx="11809928" cy="6059510"/>
        </p:xfrm>
        <a:graphic>
          <a:graphicData uri="http://schemas.openxmlformats.org/drawingml/2006/table">
            <a:tbl>
              <a:tblPr firstRow="1" bandRow="1">
                <a:tableStyleId>{5C22544A-7EE6-4342-B048-85BDC9FD1C3A}</a:tableStyleId>
              </a:tblPr>
              <a:tblGrid>
                <a:gridCol w="2952482"/>
                <a:gridCol w="3005518"/>
                <a:gridCol w="2899446"/>
                <a:gridCol w="2952482"/>
              </a:tblGrid>
              <a:tr h="421426">
                <a:tc>
                  <a:txBody>
                    <a:bodyPr/>
                    <a:lstStyle/>
                    <a:p>
                      <a:pPr algn="ctr"/>
                      <a:r>
                        <a:rPr lang="en-US" dirty="0" smtClean="0"/>
                        <a:t>Insect</a:t>
                      </a:r>
                      <a:endParaRPr lang="en-US" dirty="0"/>
                    </a:p>
                  </a:txBody>
                  <a:tcPr/>
                </a:tc>
                <a:tc>
                  <a:txBody>
                    <a:bodyPr/>
                    <a:lstStyle/>
                    <a:p>
                      <a:pPr algn="ctr"/>
                      <a:r>
                        <a:rPr lang="en-US" dirty="0" smtClean="0"/>
                        <a:t>Appearance at Rest</a:t>
                      </a:r>
                    </a:p>
                  </a:txBody>
                  <a:tcPr/>
                </a:tc>
                <a:tc>
                  <a:txBody>
                    <a:bodyPr/>
                    <a:lstStyle/>
                    <a:p>
                      <a:pPr algn="ctr"/>
                      <a:r>
                        <a:rPr lang="en-US" dirty="0" smtClean="0"/>
                        <a:t>Appearance in the Air</a:t>
                      </a:r>
                      <a:endParaRPr lang="en-US" dirty="0"/>
                    </a:p>
                  </a:txBody>
                  <a:tcPr/>
                </a:tc>
                <a:tc>
                  <a:txBody>
                    <a:bodyPr/>
                    <a:lstStyle/>
                    <a:p>
                      <a:pPr algn="ctr"/>
                      <a:r>
                        <a:rPr lang="en-US" dirty="0" smtClean="0"/>
                        <a:t>Behavior</a:t>
                      </a:r>
                    </a:p>
                  </a:txBody>
                  <a:tcPr/>
                </a:tc>
              </a:tr>
              <a:tr h="2632821">
                <a:tc>
                  <a:txBody>
                    <a:bodyPr/>
                    <a:lstStyle/>
                    <a:p>
                      <a:r>
                        <a:rPr lang="en-US" dirty="0" smtClean="0"/>
                        <a:t>Stonefly</a:t>
                      </a:r>
                      <a:r>
                        <a:rPr lang="en-US" baseline="0" dirty="0" smtClean="0"/>
                        <a:t> Adult</a:t>
                      </a:r>
                      <a:endParaRPr lang="en-US" dirty="0"/>
                    </a:p>
                  </a:txBody>
                  <a:tcPr/>
                </a:tc>
                <a:tc>
                  <a:txBody>
                    <a:bodyPr/>
                    <a:lstStyle/>
                    <a:p>
                      <a:r>
                        <a:rPr lang="en-US" dirty="0" smtClean="0"/>
                        <a:t>Wings always held flat</a:t>
                      </a:r>
                      <a:r>
                        <a:rPr lang="en-US" baseline="0" dirty="0" smtClean="0"/>
                        <a:t> over body.  Adults look nymphs with wings.  Most hatch on rocks at the edge of streams unlike other aquatic insects.</a:t>
                      </a:r>
                      <a:endParaRPr lang="en-US" dirty="0"/>
                    </a:p>
                  </a:txBody>
                  <a:tcPr/>
                </a:tc>
                <a:tc>
                  <a:txBody>
                    <a:bodyPr/>
                    <a:lstStyle/>
                    <a:p>
                      <a:r>
                        <a:rPr lang="en-US" dirty="0" smtClean="0"/>
                        <a:t>Two pairs</a:t>
                      </a:r>
                      <a:r>
                        <a:rPr lang="en-US" baseline="0" dirty="0" smtClean="0"/>
                        <a:t> of apparent wings.</a:t>
                      </a:r>
                    </a:p>
                    <a:p>
                      <a:r>
                        <a:rPr lang="en-US" baseline="0" dirty="0" smtClean="0"/>
                        <a:t>Heavy body usually seen hanging below wings in flight.</a:t>
                      </a:r>
                      <a:endParaRPr lang="en-US" dirty="0"/>
                    </a:p>
                  </a:txBody>
                  <a:tcPr/>
                </a:tc>
                <a:tc>
                  <a:txBody>
                    <a:bodyPr/>
                    <a:lstStyle/>
                    <a:p>
                      <a:r>
                        <a:rPr lang="en-US" dirty="0" smtClean="0"/>
                        <a:t>Slow, clumsy fliers.  Will fly up or downstream.  Only seen on the water when blown onto the surface after</a:t>
                      </a:r>
                      <a:r>
                        <a:rPr lang="en-US" baseline="0" dirty="0" smtClean="0"/>
                        <a:t> hatching or when returning to the water for mating flights.  Females can be seen dipping into the water during mating flights.</a:t>
                      </a:r>
                      <a:endParaRPr lang="en-US" dirty="0"/>
                    </a:p>
                  </a:txBody>
                  <a:tcPr/>
                </a:tc>
              </a:tr>
              <a:tr h="2629146">
                <a:tc>
                  <a:txBody>
                    <a:bodyPr/>
                    <a:lstStyle/>
                    <a:p>
                      <a:pPr algn="l"/>
                      <a:r>
                        <a:rPr lang="en-US" b="0" baseline="0" dirty="0" smtClean="0">
                          <a:solidFill>
                            <a:schemeClr val="tx1"/>
                          </a:solidFill>
                        </a:rPr>
                        <a:t>Midge Adult</a:t>
                      </a:r>
                    </a:p>
                    <a:p>
                      <a:pPr algn="l"/>
                      <a:endParaRPr lang="en-US" b="0" dirty="0">
                        <a:solidFill>
                          <a:schemeClr val="tx1"/>
                        </a:solidFill>
                      </a:endParaRPr>
                    </a:p>
                  </a:txBody>
                  <a:tcPr>
                    <a:solidFill>
                      <a:schemeClr val="tx2">
                        <a:lumMod val="20000"/>
                        <a:lumOff val="80000"/>
                      </a:schemeClr>
                    </a:solidFill>
                  </a:tcPr>
                </a:tc>
                <a:tc>
                  <a:txBody>
                    <a:bodyPr/>
                    <a:lstStyle/>
                    <a:p>
                      <a:pPr algn="l"/>
                      <a:r>
                        <a:rPr lang="en-US" b="0" baseline="0" dirty="0" smtClean="0">
                          <a:solidFill>
                            <a:schemeClr val="tx1"/>
                          </a:solidFill>
                        </a:rPr>
                        <a:t>Resembles small mosquitoes.</a:t>
                      </a:r>
                    </a:p>
                    <a:p>
                      <a:pPr algn="l"/>
                      <a:r>
                        <a:rPr lang="en-US" b="0" baseline="0" dirty="0" smtClean="0">
                          <a:solidFill>
                            <a:schemeClr val="tx1"/>
                          </a:solidFill>
                        </a:rPr>
                        <a:t>Long, spindly legs and feathery antennae. Distinct soft, fuzzy look.  Wings held tight to body when at rest.</a:t>
                      </a:r>
                    </a:p>
                    <a:p>
                      <a:pPr algn="l"/>
                      <a:r>
                        <a:rPr lang="en-US" b="0" baseline="0" dirty="0" smtClean="0">
                          <a:solidFill>
                            <a:schemeClr val="tx1"/>
                          </a:solidFill>
                        </a:rPr>
                        <a:t>Color:  Usually black, gray, or cream.</a:t>
                      </a:r>
                    </a:p>
                  </a:txBody>
                  <a:tcPr>
                    <a:solidFill>
                      <a:schemeClr val="tx2">
                        <a:lumMod val="20000"/>
                        <a:lumOff val="80000"/>
                      </a:schemeClr>
                    </a:solidFill>
                  </a:tcPr>
                </a:tc>
                <a:tc>
                  <a:txBody>
                    <a:bodyPr/>
                    <a:lstStyle/>
                    <a:p>
                      <a:pPr algn="l"/>
                      <a:r>
                        <a:rPr lang="en-US" b="0" dirty="0" smtClean="0">
                          <a:solidFill>
                            <a:schemeClr val="tx1"/>
                          </a:solidFill>
                        </a:rPr>
                        <a:t>Look like gnats or mosquitoes</a:t>
                      </a:r>
                      <a:r>
                        <a:rPr lang="en-US" b="0" baseline="0" dirty="0" smtClean="0">
                          <a:solidFill>
                            <a:schemeClr val="tx1"/>
                          </a:solidFill>
                        </a:rPr>
                        <a:t> in the air.</a:t>
                      </a:r>
                      <a:endParaRPr lang="en-US" b="0" dirty="0">
                        <a:solidFill>
                          <a:schemeClr val="tx1"/>
                        </a:solidFill>
                      </a:endParaRPr>
                    </a:p>
                  </a:txBody>
                  <a:tcPr>
                    <a:solidFill>
                      <a:schemeClr val="tx2">
                        <a:lumMod val="20000"/>
                        <a:lumOff val="80000"/>
                      </a:schemeClr>
                    </a:solidFill>
                  </a:tcPr>
                </a:tc>
                <a:tc>
                  <a:txBody>
                    <a:bodyPr/>
                    <a:lstStyle/>
                    <a:p>
                      <a:pPr algn="l"/>
                      <a:r>
                        <a:rPr lang="en-US" b="0" dirty="0" smtClean="0">
                          <a:solidFill>
                            <a:schemeClr val="tx1"/>
                          </a:solidFill>
                        </a:rPr>
                        <a:t>Often</a:t>
                      </a:r>
                      <a:r>
                        <a:rPr lang="en-US" b="0" baseline="0" dirty="0" smtClean="0">
                          <a:solidFill>
                            <a:schemeClr val="tx1"/>
                          </a:solidFill>
                        </a:rPr>
                        <a:t> skitter across the surface when hatching.  Quick and agile fliers.  Mating swarms form large groups just above the surface of the water.</a:t>
                      </a:r>
                    </a:p>
                    <a:p>
                      <a:pPr algn="l"/>
                      <a:r>
                        <a:rPr lang="en-US" b="0" baseline="0" dirty="0" smtClean="0">
                          <a:solidFill>
                            <a:schemeClr val="tx1"/>
                          </a:solidFill>
                        </a:rPr>
                        <a:t>Individual adults often clump together in twos and threes.</a:t>
                      </a:r>
                      <a:endParaRPr lang="en-US" b="0" dirty="0" smtClean="0">
                        <a:solidFill>
                          <a:schemeClr val="tx1"/>
                        </a:solidFill>
                      </a:endParaRPr>
                    </a:p>
                  </a:txBody>
                  <a:tcPr>
                    <a:solidFill>
                      <a:schemeClr val="tx2">
                        <a:lumMod val="20000"/>
                        <a:lumOff val="80000"/>
                      </a:schemeClr>
                    </a:solidFill>
                  </a:tcPr>
                </a:tc>
              </a:tr>
              <a:tr h="376117">
                <a:tc>
                  <a:txBody>
                    <a:bodyPr/>
                    <a:lstStyle/>
                    <a:p>
                      <a:endParaRPr lang="en-US" dirty="0"/>
                    </a:p>
                  </a:txBody>
                  <a:tcPr/>
                </a:tc>
                <a:tc>
                  <a:txBody>
                    <a:bodyPr/>
                    <a:lstStyle/>
                    <a:p>
                      <a:endParaRPr lang="en-US" baseline="0" dirty="0" smtClean="0"/>
                    </a:p>
                  </a:txBody>
                  <a:tcPr/>
                </a:tc>
                <a:tc>
                  <a:txBody>
                    <a:bodyPr/>
                    <a:lstStyle/>
                    <a:p>
                      <a:endParaRPr lang="en-US" dirty="0"/>
                    </a:p>
                  </a:txBody>
                  <a:tcPr/>
                </a:tc>
                <a:tc>
                  <a:txBody>
                    <a:bodyPr/>
                    <a:lstStyle/>
                    <a:p>
                      <a:endParaRPr lang="en-US" dirty="0"/>
                    </a:p>
                  </a:txBody>
                  <a:tcPr/>
                </a:tc>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16" y="1687130"/>
            <a:ext cx="2783983" cy="179288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804" y="4278504"/>
            <a:ext cx="2768295" cy="2076221"/>
          </a:xfrm>
          <a:prstGeom prst="rect">
            <a:avLst/>
          </a:prstGeom>
        </p:spPr>
      </p:pic>
      <p:sp>
        <p:nvSpPr>
          <p:cNvPr id="3" name="Slide Number Placeholder 2"/>
          <p:cNvSpPr>
            <a:spLocks noGrp="1"/>
          </p:cNvSpPr>
          <p:nvPr>
            <p:ph type="sldNum" sz="quarter" idx="12"/>
          </p:nvPr>
        </p:nvSpPr>
        <p:spPr/>
        <p:txBody>
          <a:bodyPr/>
          <a:lstStyle/>
          <a:p>
            <a:fld id="{615FCC14-6FAB-45C3-9212-D79752E2D734}" type="slidenum">
              <a:rPr lang="en-US" smtClean="0"/>
              <a:t>21</a:t>
            </a:fld>
            <a:endParaRPr lang="en-US"/>
          </a:p>
        </p:txBody>
      </p:sp>
    </p:spTree>
    <p:extLst>
      <p:ext uri="{BB962C8B-B14F-4D97-AF65-F5344CB8AC3E}">
        <p14:creationId xmlns:p14="http://schemas.microsoft.com/office/powerpoint/2010/main" val="9222314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15FCC14-6FAB-45C3-9212-D79752E2D734}" type="slidenum">
              <a:rPr lang="en-US" smtClean="0"/>
              <a:t>22</a:t>
            </a:fld>
            <a:endParaRPr lang="en-US"/>
          </a:p>
        </p:txBody>
      </p:sp>
      <p:sp>
        <p:nvSpPr>
          <p:cNvPr id="5" name="TextBox 4"/>
          <p:cNvSpPr txBox="1"/>
          <p:nvPr/>
        </p:nvSpPr>
        <p:spPr>
          <a:xfrm>
            <a:off x="1493948" y="347730"/>
            <a:ext cx="9361794" cy="1384995"/>
          </a:xfrm>
          <a:prstGeom prst="rect">
            <a:avLst/>
          </a:prstGeom>
          <a:noFill/>
        </p:spPr>
        <p:txBody>
          <a:bodyPr wrap="none" rtlCol="0">
            <a:spAutoFit/>
          </a:bodyPr>
          <a:lstStyle/>
          <a:p>
            <a:r>
              <a:rPr lang="en-US" sz="4800" b="1" dirty="0" smtClean="0"/>
              <a:t>How to Determine What is Hatching</a:t>
            </a:r>
          </a:p>
          <a:p>
            <a:endParaRPr lang="en-US" sz="3600" dirty="0"/>
          </a:p>
        </p:txBody>
      </p:sp>
      <p:sp>
        <p:nvSpPr>
          <p:cNvPr id="7" name="TextBox 6"/>
          <p:cNvSpPr txBox="1"/>
          <p:nvPr/>
        </p:nvSpPr>
        <p:spPr>
          <a:xfrm>
            <a:off x="3559259" y="1490865"/>
            <a:ext cx="5868979" cy="3447098"/>
          </a:xfrm>
          <a:prstGeom prst="rect">
            <a:avLst/>
          </a:prstGeom>
          <a:noFill/>
        </p:spPr>
        <p:txBody>
          <a:bodyPr wrap="none" rtlCol="0">
            <a:spAutoFit/>
          </a:bodyPr>
          <a:lstStyle/>
          <a:p>
            <a:pPr marL="285750" indent="-285750">
              <a:buFont typeface="Arial" panose="020B0604020202020204" pitchFamily="34" charset="0"/>
              <a:buChar char="•"/>
            </a:pPr>
            <a:r>
              <a:rPr lang="en-US" sz="4000" dirty="0" smtClean="0"/>
              <a:t>Observation, Seining</a:t>
            </a:r>
          </a:p>
          <a:p>
            <a:pPr marL="285750" indent="-285750">
              <a:buFont typeface="Arial" panose="020B0604020202020204" pitchFamily="34" charset="0"/>
              <a:buChar char="•"/>
            </a:pPr>
            <a:r>
              <a:rPr lang="en-US" sz="4000" dirty="0" smtClean="0"/>
              <a:t>Examine Bottom of Rocks </a:t>
            </a:r>
          </a:p>
          <a:p>
            <a:pPr marL="285750" indent="-285750">
              <a:buFont typeface="Arial" panose="020B0604020202020204" pitchFamily="34" charset="0"/>
              <a:buChar char="•"/>
            </a:pPr>
            <a:r>
              <a:rPr lang="en-US" sz="4000" dirty="0" smtClean="0"/>
              <a:t>Ask Fellow Anglers</a:t>
            </a:r>
          </a:p>
          <a:p>
            <a:pPr marL="285750" indent="-285750">
              <a:buFont typeface="Arial" panose="020B0604020202020204" pitchFamily="34" charset="0"/>
              <a:buChar char="•"/>
            </a:pPr>
            <a:r>
              <a:rPr lang="en-US" sz="4000" dirty="0" smtClean="0"/>
              <a:t>Ask a Fly Shop</a:t>
            </a:r>
          </a:p>
          <a:p>
            <a:pPr marL="285750" indent="-285750">
              <a:buFont typeface="Arial" panose="020B0604020202020204" pitchFamily="34" charset="0"/>
              <a:buChar char="•"/>
            </a:pPr>
            <a:r>
              <a:rPr lang="en-US" sz="4000" dirty="0" smtClean="0"/>
              <a:t>Review a Hatch Chart</a:t>
            </a:r>
          </a:p>
          <a:p>
            <a:pPr marL="285750" indent="-285750">
              <a:buFont typeface="Arial" panose="020B0604020202020204" pitchFamily="34" charset="0"/>
              <a:buChar char="•"/>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59" y="4100512"/>
            <a:ext cx="3251200" cy="24384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600" y="4105592"/>
            <a:ext cx="3251200" cy="2433320"/>
          </a:xfrm>
          <a:prstGeom prst="rect">
            <a:avLst/>
          </a:prstGeom>
        </p:spPr>
      </p:pic>
      <p:sp>
        <p:nvSpPr>
          <p:cNvPr id="10" name="TextBox 9"/>
          <p:cNvSpPr txBox="1"/>
          <p:nvPr/>
        </p:nvSpPr>
        <p:spPr>
          <a:xfrm>
            <a:off x="10175748" y="5987018"/>
            <a:ext cx="1359988" cy="369332"/>
          </a:xfrm>
          <a:prstGeom prst="rect">
            <a:avLst/>
          </a:prstGeom>
          <a:noFill/>
        </p:spPr>
        <p:txBody>
          <a:bodyPr wrap="none" rtlCol="0">
            <a:spAutoFit/>
          </a:bodyPr>
          <a:lstStyle/>
          <a:p>
            <a:r>
              <a:rPr lang="en-US" dirty="0" smtClean="0">
                <a:solidFill>
                  <a:schemeClr val="bg1"/>
                </a:solidFill>
              </a:rPr>
              <a:t>Caddis Larva</a:t>
            </a:r>
            <a:endParaRPr lang="en-US" dirty="0">
              <a:solidFill>
                <a:schemeClr val="bg1"/>
              </a:solidFill>
            </a:endParaRPr>
          </a:p>
        </p:txBody>
      </p:sp>
      <p:sp>
        <p:nvSpPr>
          <p:cNvPr id="11" name="TextBox 10"/>
          <p:cNvSpPr txBox="1"/>
          <p:nvPr/>
        </p:nvSpPr>
        <p:spPr>
          <a:xfrm>
            <a:off x="2648432" y="5525353"/>
            <a:ext cx="910827" cy="646331"/>
          </a:xfrm>
          <a:prstGeom prst="rect">
            <a:avLst/>
          </a:prstGeom>
          <a:noFill/>
        </p:spPr>
        <p:txBody>
          <a:bodyPr wrap="none" rtlCol="0">
            <a:spAutoFit/>
          </a:bodyPr>
          <a:lstStyle/>
          <a:p>
            <a:r>
              <a:rPr lang="en-US" dirty="0" smtClean="0"/>
              <a:t>Mayfly</a:t>
            </a:r>
          </a:p>
          <a:p>
            <a:r>
              <a:rPr lang="en-US" dirty="0" smtClean="0"/>
              <a:t>Sulphur</a:t>
            </a:r>
            <a:endParaRPr lang="en-US" dirty="0"/>
          </a:p>
        </p:txBody>
      </p:sp>
    </p:spTree>
    <p:extLst>
      <p:ext uri="{BB962C8B-B14F-4D97-AF65-F5344CB8AC3E}">
        <p14:creationId xmlns:p14="http://schemas.microsoft.com/office/powerpoint/2010/main" val="4158656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8941"/>
            <a:ext cx="10515600" cy="833952"/>
          </a:xfrm>
        </p:spPr>
        <p:txBody>
          <a:bodyPr>
            <a:normAutofit/>
          </a:bodyPr>
          <a:lstStyle/>
          <a:p>
            <a:pPr algn="ctr"/>
            <a:r>
              <a:rPr lang="en-US" sz="3600" dirty="0" smtClean="0"/>
              <a:t>Suggested Mayfly Nymph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6253620"/>
              </p:ext>
            </p:extLst>
          </p:nvPr>
        </p:nvGraphicFramePr>
        <p:xfrm>
          <a:off x="748048" y="1323349"/>
          <a:ext cx="10515600" cy="4086493"/>
        </p:xfrm>
        <a:graphic>
          <a:graphicData uri="http://schemas.openxmlformats.org/drawingml/2006/table">
            <a:tbl>
              <a:tblPr firstRow="1" bandRow="1">
                <a:tableStyleId>{5C22544A-7EE6-4342-B048-85BDC9FD1C3A}</a:tableStyleId>
              </a:tblPr>
              <a:tblGrid>
                <a:gridCol w="3505200"/>
                <a:gridCol w="3505200"/>
                <a:gridCol w="3505200"/>
              </a:tblGrid>
              <a:tr h="479693">
                <a:tc>
                  <a:txBody>
                    <a:bodyPr/>
                    <a:lstStyle/>
                    <a:p>
                      <a:pPr algn="ctr"/>
                      <a:r>
                        <a:rPr lang="en-US" sz="2000" dirty="0" smtClean="0"/>
                        <a:t>Patterns</a:t>
                      </a:r>
                      <a:endParaRPr lang="en-US" sz="2000" dirty="0"/>
                    </a:p>
                  </a:txBody>
                  <a:tcPr/>
                </a:tc>
                <a:tc>
                  <a:txBody>
                    <a:bodyPr/>
                    <a:lstStyle/>
                    <a:p>
                      <a:pPr algn="ctr"/>
                      <a:r>
                        <a:rPr lang="en-US" sz="2000" dirty="0" smtClean="0"/>
                        <a:t>Sizes</a:t>
                      </a:r>
                      <a:endParaRPr lang="en-US" sz="2000" dirty="0"/>
                    </a:p>
                  </a:txBody>
                  <a:tcPr/>
                </a:tc>
                <a:tc>
                  <a:txBody>
                    <a:bodyPr/>
                    <a:lstStyle/>
                    <a:p>
                      <a:pPr algn="ctr"/>
                      <a:r>
                        <a:rPr lang="en-US" sz="2000" dirty="0" smtClean="0"/>
                        <a:t>Region and Season</a:t>
                      </a:r>
                    </a:p>
                  </a:txBody>
                  <a:tcPr/>
                </a:tc>
              </a:tr>
              <a:tr h="370840">
                <a:tc>
                  <a:txBody>
                    <a:bodyPr/>
                    <a:lstStyle/>
                    <a:p>
                      <a:r>
                        <a:rPr lang="en-US" dirty="0" smtClean="0"/>
                        <a:t>Pheasant Tail</a:t>
                      </a:r>
                      <a:endParaRPr lang="en-US" dirty="0"/>
                    </a:p>
                  </a:txBody>
                  <a:tcPr/>
                </a:tc>
                <a:tc>
                  <a:txBody>
                    <a:bodyPr/>
                    <a:lstStyle/>
                    <a:p>
                      <a:pPr algn="ctr"/>
                      <a:r>
                        <a:rPr lang="en-US" dirty="0" smtClean="0"/>
                        <a:t>12, 14, 16 ,18 ,20</a:t>
                      </a:r>
                      <a:endParaRPr lang="en-US" dirty="0"/>
                    </a:p>
                  </a:txBody>
                  <a:tcPr/>
                </a:tc>
                <a:tc>
                  <a:txBody>
                    <a:bodyPr/>
                    <a:lstStyle/>
                    <a:p>
                      <a:r>
                        <a:rPr lang="en-US" dirty="0" smtClean="0"/>
                        <a:t>All regions, all seasons</a:t>
                      </a:r>
                      <a:endParaRPr lang="en-US" dirty="0"/>
                    </a:p>
                  </a:txBody>
                  <a:tcPr/>
                </a:tc>
              </a:tr>
              <a:tr h="370840">
                <a:tc>
                  <a:txBody>
                    <a:bodyPr/>
                    <a:lstStyle/>
                    <a:p>
                      <a:r>
                        <a:rPr lang="en-US" dirty="0" smtClean="0"/>
                        <a:t>Gold Ribbed</a:t>
                      </a:r>
                      <a:r>
                        <a:rPr lang="en-US" baseline="0" dirty="0" smtClean="0"/>
                        <a:t> Hare’s Ears</a:t>
                      </a:r>
                      <a:endParaRPr lang="en-US" dirty="0"/>
                    </a:p>
                  </a:txBody>
                  <a:tcPr/>
                </a:tc>
                <a:tc>
                  <a:txBody>
                    <a:bodyPr/>
                    <a:lstStyle/>
                    <a:p>
                      <a:pPr algn="ctr"/>
                      <a:r>
                        <a:rPr lang="en-US" dirty="0" smtClean="0"/>
                        <a:t>8, 10, 12, 14, 16, 18</a:t>
                      </a:r>
                      <a:endParaRPr lang="en-US" dirty="0"/>
                    </a:p>
                  </a:txBody>
                  <a:tcPr/>
                </a:tc>
                <a:tc>
                  <a:txBody>
                    <a:bodyPr/>
                    <a:lstStyle/>
                    <a:p>
                      <a:r>
                        <a:rPr lang="en-US" dirty="0" smtClean="0"/>
                        <a:t>April</a:t>
                      </a:r>
                      <a:r>
                        <a:rPr lang="en-US" baseline="0" dirty="0" smtClean="0"/>
                        <a:t> – October in all regions</a:t>
                      </a:r>
                      <a:endParaRPr lang="en-US" dirty="0"/>
                    </a:p>
                  </a:txBody>
                  <a:tcPr/>
                </a:tc>
              </a:tr>
              <a:tr h="370840">
                <a:tc>
                  <a:txBody>
                    <a:bodyPr/>
                    <a:lstStyle/>
                    <a:p>
                      <a:r>
                        <a:rPr lang="en-US" dirty="0" smtClean="0"/>
                        <a:t>Zug</a:t>
                      </a:r>
                      <a:r>
                        <a:rPr lang="en-US" baseline="0" dirty="0" smtClean="0"/>
                        <a:t> Bug</a:t>
                      </a:r>
                      <a:endParaRPr lang="en-US" dirty="0"/>
                    </a:p>
                  </a:txBody>
                  <a:tcPr/>
                </a:tc>
                <a:tc>
                  <a:txBody>
                    <a:bodyPr/>
                    <a:lstStyle/>
                    <a:p>
                      <a:pPr algn="ctr"/>
                      <a:r>
                        <a:rPr lang="en-US" dirty="0" smtClean="0"/>
                        <a:t>10, 12, 14</a:t>
                      </a:r>
                      <a:endParaRPr lang="en-US" dirty="0"/>
                    </a:p>
                  </a:txBody>
                  <a:tcPr/>
                </a:tc>
                <a:tc>
                  <a:txBody>
                    <a:bodyPr/>
                    <a:lstStyle/>
                    <a:p>
                      <a:r>
                        <a:rPr lang="en-US" dirty="0" smtClean="0"/>
                        <a:t>June</a:t>
                      </a:r>
                      <a:r>
                        <a:rPr lang="en-US" baseline="0" dirty="0" smtClean="0"/>
                        <a:t> – September in all regions</a:t>
                      </a:r>
                    </a:p>
                  </a:txBody>
                  <a:tcPr/>
                </a:tc>
              </a:tr>
              <a:tr h="370840">
                <a:tc>
                  <a:txBody>
                    <a:bodyPr/>
                    <a:lstStyle/>
                    <a:p>
                      <a:r>
                        <a:rPr lang="en-US" dirty="0" smtClean="0"/>
                        <a:t>Prince Nymph</a:t>
                      </a:r>
                      <a:endParaRPr lang="en-US" dirty="0"/>
                    </a:p>
                  </a:txBody>
                  <a:tcPr/>
                </a:tc>
                <a:tc>
                  <a:txBody>
                    <a:bodyPr/>
                    <a:lstStyle/>
                    <a:p>
                      <a:pPr algn="ctr"/>
                      <a:r>
                        <a:rPr lang="en-US" dirty="0" smtClean="0"/>
                        <a:t>12, 14, 16, 18</a:t>
                      </a:r>
                      <a:endParaRPr lang="en-US" dirty="0"/>
                    </a:p>
                  </a:txBody>
                  <a:tcPr/>
                </a:tc>
                <a:tc>
                  <a:txBody>
                    <a:bodyPr/>
                    <a:lstStyle/>
                    <a:p>
                      <a:r>
                        <a:rPr lang="en-US" dirty="0" smtClean="0"/>
                        <a:t>May</a:t>
                      </a:r>
                      <a:r>
                        <a:rPr lang="en-US" baseline="0" dirty="0" smtClean="0"/>
                        <a:t> – June in the East</a:t>
                      </a:r>
                      <a:endParaRPr lang="en-US" dirty="0"/>
                    </a:p>
                  </a:txBody>
                  <a:tcPr/>
                </a:tc>
              </a:tr>
              <a:tr h="370840">
                <a:tc>
                  <a:txBody>
                    <a:bodyPr/>
                    <a:lstStyle/>
                    <a:p>
                      <a:r>
                        <a:rPr lang="en-US" dirty="0" smtClean="0"/>
                        <a:t>Copper John</a:t>
                      </a:r>
                    </a:p>
                  </a:txBody>
                  <a:tcPr/>
                </a:tc>
                <a:tc>
                  <a:txBody>
                    <a:bodyPr/>
                    <a:lstStyle/>
                    <a:p>
                      <a:pPr algn="ctr"/>
                      <a:r>
                        <a:rPr lang="en-US" dirty="0" smtClean="0"/>
                        <a:t>14, 16, 18, 20, 22</a:t>
                      </a:r>
                      <a:endParaRPr lang="en-US" dirty="0"/>
                    </a:p>
                  </a:txBody>
                  <a:tcPr/>
                </a:tc>
                <a:tc>
                  <a:txBody>
                    <a:bodyPr/>
                    <a:lstStyle/>
                    <a:p>
                      <a:r>
                        <a:rPr lang="en-US" dirty="0" smtClean="0"/>
                        <a:t>April – June in the East</a:t>
                      </a:r>
                      <a:endParaRPr lang="en-US" dirty="0"/>
                    </a:p>
                  </a:txBody>
                  <a:tcPr/>
                </a:tc>
              </a:tr>
              <a:tr h="370840">
                <a:tc>
                  <a:txBody>
                    <a:bodyPr/>
                    <a:lstStyle/>
                    <a:p>
                      <a:r>
                        <a:rPr lang="en-US" dirty="0" smtClean="0"/>
                        <a:t>Eastern March Brown</a:t>
                      </a:r>
                      <a:endParaRPr lang="en-US" dirty="0"/>
                    </a:p>
                  </a:txBody>
                  <a:tcPr/>
                </a:tc>
                <a:tc>
                  <a:txBody>
                    <a:bodyPr/>
                    <a:lstStyle/>
                    <a:p>
                      <a:pPr algn="ctr"/>
                      <a:r>
                        <a:rPr lang="en-US" dirty="0" smtClean="0"/>
                        <a:t>10, 12, 14</a:t>
                      </a:r>
                      <a:endParaRPr lang="en-US" dirty="0"/>
                    </a:p>
                  </a:txBody>
                  <a:tcPr/>
                </a:tc>
                <a:tc>
                  <a:txBody>
                    <a:bodyPr/>
                    <a:lstStyle/>
                    <a:p>
                      <a:r>
                        <a:rPr lang="en-US" dirty="0" smtClean="0"/>
                        <a:t>May – June in the East</a:t>
                      </a:r>
                      <a:endParaRPr lang="en-US" dirty="0"/>
                    </a:p>
                  </a:txBody>
                  <a:tcPr/>
                </a:tc>
              </a:tr>
              <a:tr h="370840">
                <a:tc>
                  <a:txBody>
                    <a:bodyPr/>
                    <a:lstStyle/>
                    <a:p>
                      <a:r>
                        <a:rPr lang="en-US" dirty="0" smtClean="0"/>
                        <a:t>Hendrickson</a:t>
                      </a:r>
                      <a:endParaRPr lang="en-US" dirty="0"/>
                    </a:p>
                  </a:txBody>
                  <a:tcPr/>
                </a:tc>
                <a:tc>
                  <a:txBody>
                    <a:bodyPr/>
                    <a:lstStyle/>
                    <a:p>
                      <a:pPr algn="ctr"/>
                      <a:r>
                        <a:rPr lang="en-US" dirty="0" smtClean="0"/>
                        <a:t>12, 14, 16</a:t>
                      </a:r>
                      <a:endParaRPr lang="en-US" dirty="0"/>
                    </a:p>
                  </a:txBody>
                  <a:tcPr/>
                </a:tc>
                <a:tc>
                  <a:txBody>
                    <a:bodyPr/>
                    <a:lstStyle/>
                    <a:p>
                      <a:r>
                        <a:rPr lang="en-US" dirty="0" smtClean="0"/>
                        <a:t>May in the East</a:t>
                      </a:r>
                      <a:endParaRPr lang="en-US" dirty="0"/>
                    </a:p>
                  </a:txBody>
                  <a:tcPr/>
                </a:tc>
              </a:tr>
              <a:tr h="370840">
                <a:tc>
                  <a:txBody>
                    <a:bodyPr/>
                    <a:lstStyle/>
                    <a:p>
                      <a:r>
                        <a:rPr lang="en-US" dirty="0" err="1" smtClean="0"/>
                        <a:t>Callibaetis</a:t>
                      </a:r>
                      <a:endParaRPr lang="en-US" dirty="0"/>
                    </a:p>
                  </a:txBody>
                  <a:tcPr/>
                </a:tc>
                <a:tc>
                  <a:txBody>
                    <a:bodyPr/>
                    <a:lstStyle/>
                    <a:p>
                      <a:pPr algn="ctr"/>
                      <a:r>
                        <a:rPr lang="en-US" dirty="0" smtClean="0"/>
                        <a:t>12, 14, 16</a:t>
                      </a:r>
                    </a:p>
                  </a:txBody>
                  <a:tcPr/>
                </a:tc>
                <a:tc>
                  <a:txBody>
                    <a:bodyPr/>
                    <a:lstStyle/>
                    <a:p>
                      <a:r>
                        <a:rPr lang="en-US" dirty="0" smtClean="0"/>
                        <a:t>West,  mainly in lakes and spring creeks</a:t>
                      </a:r>
                      <a:endParaRPr lang="en-US" dirty="0"/>
                    </a:p>
                  </a:txBody>
                  <a:tcPr/>
                </a:tc>
              </a:tr>
              <a:tr h="370840">
                <a:tc>
                  <a:txBody>
                    <a:bodyPr/>
                    <a:lstStyle/>
                    <a:p>
                      <a:r>
                        <a:rPr lang="en-US" dirty="0" err="1" smtClean="0"/>
                        <a:t>Lepage’s</a:t>
                      </a:r>
                      <a:r>
                        <a:rPr lang="en-US" dirty="0" smtClean="0"/>
                        <a:t> Bead-head</a:t>
                      </a:r>
                      <a:r>
                        <a:rPr lang="en-US" baseline="0" dirty="0" smtClean="0"/>
                        <a:t> Mayfly</a:t>
                      </a:r>
                      <a:endParaRPr lang="en-US" dirty="0"/>
                    </a:p>
                  </a:txBody>
                  <a:tcPr/>
                </a:tc>
                <a:tc>
                  <a:txBody>
                    <a:bodyPr/>
                    <a:lstStyle/>
                    <a:p>
                      <a:pPr algn="ctr"/>
                      <a:r>
                        <a:rPr lang="en-US" dirty="0" smtClean="0"/>
                        <a:t>12, 14, 16</a:t>
                      </a:r>
                      <a:endParaRPr lang="en-US" dirty="0"/>
                    </a:p>
                  </a:txBody>
                  <a:tcPr/>
                </a:tc>
                <a:tc>
                  <a:txBody>
                    <a:bodyPr/>
                    <a:lstStyle/>
                    <a:p>
                      <a:r>
                        <a:rPr lang="en-US" dirty="0" smtClean="0"/>
                        <a:t>May – June in all regions</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23</a:t>
            </a:fld>
            <a:endParaRPr lang="en-US"/>
          </a:p>
        </p:txBody>
      </p:sp>
    </p:spTree>
    <p:extLst>
      <p:ext uri="{BB962C8B-B14F-4D97-AF65-F5344CB8AC3E}">
        <p14:creationId xmlns:p14="http://schemas.microsoft.com/office/powerpoint/2010/main" val="39210422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46744"/>
          </a:xfrm>
        </p:spPr>
        <p:txBody>
          <a:bodyPr>
            <a:normAutofit/>
          </a:bodyPr>
          <a:lstStyle/>
          <a:p>
            <a:pPr algn="ctr"/>
            <a:r>
              <a:rPr lang="en-US" sz="3600" dirty="0" smtClean="0"/>
              <a:t>Suggested Mayfly Dries and </a:t>
            </a:r>
            <a:r>
              <a:rPr lang="en-US" sz="3600" dirty="0" err="1" smtClean="0"/>
              <a:t>Emerger</a:t>
            </a:r>
            <a:r>
              <a:rPr lang="en-US" sz="3600" dirty="0" smtClean="0"/>
              <a:t>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12580774"/>
              </p:ext>
            </p:extLst>
          </p:nvPr>
        </p:nvGraphicFramePr>
        <p:xfrm>
          <a:off x="838200" y="968007"/>
          <a:ext cx="10515600" cy="5467081"/>
        </p:xfrm>
        <a:graphic>
          <a:graphicData uri="http://schemas.openxmlformats.org/drawingml/2006/table">
            <a:tbl>
              <a:tblPr firstRow="1" bandRow="1">
                <a:tableStyleId>{5C22544A-7EE6-4342-B048-85BDC9FD1C3A}</a:tableStyleId>
              </a:tblPr>
              <a:tblGrid>
                <a:gridCol w="3505200"/>
                <a:gridCol w="3505200"/>
                <a:gridCol w="3505200"/>
              </a:tblGrid>
              <a:tr h="437881">
                <a:tc>
                  <a:txBody>
                    <a:bodyPr/>
                    <a:lstStyle/>
                    <a:p>
                      <a:pPr algn="ctr"/>
                      <a:r>
                        <a:rPr lang="en-US" sz="2000" dirty="0" smtClean="0"/>
                        <a:t>Pattern </a:t>
                      </a:r>
                      <a:endParaRPr lang="en-US" sz="2000" dirty="0"/>
                    </a:p>
                  </a:txBody>
                  <a:tcPr/>
                </a:tc>
                <a:tc>
                  <a:txBody>
                    <a:bodyPr/>
                    <a:lstStyle/>
                    <a:p>
                      <a:pPr algn="ctr"/>
                      <a:r>
                        <a:rPr lang="en-US" sz="2000" dirty="0" smtClean="0"/>
                        <a:t>Sizes</a:t>
                      </a:r>
                      <a:endParaRPr lang="en-US" sz="2000" dirty="0"/>
                    </a:p>
                  </a:txBody>
                  <a:tcPr/>
                </a:tc>
                <a:tc>
                  <a:txBody>
                    <a:bodyPr/>
                    <a:lstStyle/>
                    <a:p>
                      <a:pPr algn="ctr"/>
                      <a:r>
                        <a:rPr lang="en-US" sz="2000" dirty="0" smtClean="0"/>
                        <a:t>Region and Seasons</a:t>
                      </a:r>
                      <a:endParaRPr lang="en-US" sz="2000" dirty="0"/>
                    </a:p>
                  </a:txBody>
                  <a:tcPr/>
                </a:tc>
              </a:tr>
              <a:tr h="624392">
                <a:tc>
                  <a:txBody>
                    <a:bodyPr/>
                    <a:lstStyle/>
                    <a:p>
                      <a:r>
                        <a:rPr lang="en-US" dirty="0" smtClean="0"/>
                        <a:t>Blue Winged</a:t>
                      </a:r>
                      <a:r>
                        <a:rPr lang="en-US" baseline="0" dirty="0" smtClean="0"/>
                        <a:t> Olive</a:t>
                      </a:r>
                      <a:endParaRPr lang="en-US" dirty="0"/>
                    </a:p>
                  </a:txBody>
                  <a:tcPr/>
                </a:tc>
                <a:tc>
                  <a:txBody>
                    <a:bodyPr/>
                    <a:lstStyle/>
                    <a:p>
                      <a:pPr algn="ctr"/>
                      <a:r>
                        <a:rPr lang="en-US" dirty="0" smtClean="0"/>
                        <a:t>18, 20, 22</a:t>
                      </a:r>
                      <a:endParaRPr lang="en-US" dirty="0"/>
                    </a:p>
                  </a:txBody>
                  <a:tcPr/>
                </a:tc>
                <a:tc>
                  <a:txBody>
                    <a:bodyPr/>
                    <a:lstStyle/>
                    <a:p>
                      <a:r>
                        <a:rPr lang="en-US" dirty="0" smtClean="0"/>
                        <a:t>All of North America,</a:t>
                      </a:r>
                      <a:r>
                        <a:rPr lang="en-US" baseline="0" dirty="0" smtClean="0"/>
                        <a:t> all season long, especially in Mar., Apr., Oct.</a:t>
                      </a:r>
                      <a:endParaRPr lang="en-US" dirty="0"/>
                    </a:p>
                  </a:txBody>
                  <a:tcPr/>
                </a:tc>
              </a:tr>
              <a:tr h="361751">
                <a:tc>
                  <a:txBody>
                    <a:bodyPr/>
                    <a:lstStyle/>
                    <a:p>
                      <a:r>
                        <a:rPr lang="en-US" dirty="0" smtClean="0"/>
                        <a:t>Hendrickson</a:t>
                      </a:r>
                      <a:endParaRPr lang="en-US" dirty="0"/>
                    </a:p>
                  </a:txBody>
                  <a:tcPr/>
                </a:tc>
                <a:tc>
                  <a:txBody>
                    <a:bodyPr/>
                    <a:lstStyle/>
                    <a:p>
                      <a:pPr algn="ctr"/>
                      <a:r>
                        <a:rPr lang="en-US" dirty="0" smtClean="0"/>
                        <a:t>12, 14, 16</a:t>
                      </a:r>
                      <a:endParaRPr lang="en-US" dirty="0"/>
                    </a:p>
                  </a:txBody>
                  <a:tcPr/>
                </a:tc>
                <a:tc>
                  <a:txBody>
                    <a:bodyPr/>
                    <a:lstStyle/>
                    <a:p>
                      <a:r>
                        <a:rPr lang="en-US" dirty="0" smtClean="0"/>
                        <a:t>April – May in the East.</a:t>
                      </a:r>
                      <a:endParaRPr lang="en-US" dirty="0"/>
                    </a:p>
                  </a:txBody>
                  <a:tcPr/>
                </a:tc>
              </a:tr>
              <a:tr h="361751">
                <a:tc>
                  <a:txBody>
                    <a:bodyPr/>
                    <a:lstStyle/>
                    <a:p>
                      <a:r>
                        <a:rPr lang="en-US" dirty="0" smtClean="0"/>
                        <a:t>Pale Morning Dun</a:t>
                      </a:r>
                      <a:endParaRPr lang="en-US" dirty="0"/>
                    </a:p>
                  </a:txBody>
                  <a:tcPr/>
                </a:tc>
                <a:tc>
                  <a:txBody>
                    <a:bodyPr/>
                    <a:lstStyle/>
                    <a:p>
                      <a:pPr algn="ctr"/>
                      <a:r>
                        <a:rPr lang="en-US" dirty="0" smtClean="0"/>
                        <a:t>14, 16, 18, 20</a:t>
                      </a:r>
                      <a:endParaRPr lang="en-US" dirty="0"/>
                    </a:p>
                  </a:txBody>
                  <a:tcPr/>
                </a:tc>
                <a:tc>
                  <a:txBody>
                    <a:bodyPr/>
                    <a:lstStyle/>
                    <a:p>
                      <a:r>
                        <a:rPr lang="en-US" dirty="0" smtClean="0"/>
                        <a:t>May – August in the West.</a:t>
                      </a:r>
                    </a:p>
                  </a:txBody>
                  <a:tcPr/>
                </a:tc>
              </a:tr>
              <a:tr h="361751">
                <a:tc>
                  <a:txBody>
                    <a:bodyPr/>
                    <a:lstStyle/>
                    <a:p>
                      <a:r>
                        <a:rPr lang="en-US" dirty="0" smtClean="0"/>
                        <a:t>Pale Evening Dun</a:t>
                      </a:r>
                      <a:endParaRPr lang="en-US" dirty="0"/>
                    </a:p>
                  </a:txBody>
                  <a:tcPr/>
                </a:tc>
                <a:tc>
                  <a:txBody>
                    <a:bodyPr/>
                    <a:lstStyle/>
                    <a:p>
                      <a:pPr algn="ctr"/>
                      <a:r>
                        <a:rPr lang="en-US" dirty="0" smtClean="0"/>
                        <a:t>14, 16, 18, 20</a:t>
                      </a:r>
                      <a:endParaRPr lang="en-US" dirty="0"/>
                    </a:p>
                  </a:txBody>
                  <a:tcPr/>
                </a:tc>
                <a:tc>
                  <a:txBody>
                    <a:bodyPr/>
                    <a:lstStyle/>
                    <a:p>
                      <a:r>
                        <a:rPr lang="en-US" dirty="0" smtClean="0"/>
                        <a:t>May – June in</a:t>
                      </a:r>
                      <a:r>
                        <a:rPr lang="en-US" baseline="0" dirty="0" smtClean="0"/>
                        <a:t> the East.</a:t>
                      </a:r>
                      <a:endParaRPr lang="en-US" dirty="0"/>
                    </a:p>
                  </a:txBody>
                  <a:tcPr/>
                </a:tc>
              </a:tr>
              <a:tr h="361751">
                <a:tc>
                  <a:txBody>
                    <a:bodyPr/>
                    <a:lstStyle/>
                    <a:p>
                      <a:r>
                        <a:rPr lang="en-US" dirty="0" smtClean="0"/>
                        <a:t>Gray Fox</a:t>
                      </a:r>
                      <a:endParaRPr lang="en-US" dirty="0"/>
                    </a:p>
                  </a:txBody>
                  <a:tcPr/>
                </a:tc>
                <a:tc>
                  <a:txBody>
                    <a:bodyPr/>
                    <a:lstStyle/>
                    <a:p>
                      <a:pPr algn="ctr"/>
                      <a:r>
                        <a:rPr lang="en-US" dirty="0" smtClean="0"/>
                        <a:t>10, 12, 14, 16</a:t>
                      </a:r>
                      <a:endParaRPr lang="en-US" dirty="0"/>
                    </a:p>
                  </a:txBody>
                  <a:tcPr/>
                </a:tc>
                <a:tc>
                  <a:txBody>
                    <a:bodyPr/>
                    <a:lstStyle/>
                    <a:p>
                      <a:r>
                        <a:rPr lang="en-US" dirty="0" smtClean="0"/>
                        <a:t>May – June in the East.</a:t>
                      </a:r>
                      <a:endParaRPr lang="en-US" dirty="0"/>
                    </a:p>
                  </a:txBody>
                  <a:tcPr/>
                </a:tc>
              </a:tr>
              <a:tr h="361751">
                <a:tc>
                  <a:txBody>
                    <a:bodyPr/>
                    <a:lstStyle/>
                    <a:p>
                      <a:r>
                        <a:rPr lang="en-US" dirty="0" err="1" smtClean="0"/>
                        <a:t>Callibaetis</a:t>
                      </a:r>
                      <a:endParaRPr lang="en-US" dirty="0"/>
                    </a:p>
                  </a:txBody>
                  <a:tcPr/>
                </a:tc>
                <a:tc>
                  <a:txBody>
                    <a:bodyPr/>
                    <a:lstStyle/>
                    <a:p>
                      <a:pPr algn="ctr"/>
                      <a:r>
                        <a:rPr lang="en-US" dirty="0" smtClean="0"/>
                        <a:t>12, 14, 16</a:t>
                      </a:r>
                      <a:endParaRPr lang="en-US" dirty="0"/>
                    </a:p>
                  </a:txBody>
                  <a:tcPr/>
                </a:tc>
                <a:tc>
                  <a:txBody>
                    <a:bodyPr/>
                    <a:lstStyle/>
                    <a:p>
                      <a:r>
                        <a:rPr lang="en-US" dirty="0" smtClean="0"/>
                        <a:t>June – August in the West.</a:t>
                      </a:r>
                      <a:endParaRPr lang="en-US" dirty="0"/>
                    </a:p>
                  </a:txBody>
                  <a:tcPr/>
                </a:tc>
              </a:tr>
              <a:tr h="361751">
                <a:tc>
                  <a:txBody>
                    <a:bodyPr/>
                    <a:lstStyle/>
                    <a:p>
                      <a:r>
                        <a:rPr lang="en-US" dirty="0" smtClean="0"/>
                        <a:t>Western Green Drake</a:t>
                      </a:r>
                      <a:endParaRPr lang="en-US" dirty="0"/>
                    </a:p>
                  </a:txBody>
                  <a:tcPr/>
                </a:tc>
                <a:tc>
                  <a:txBody>
                    <a:bodyPr/>
                    <a:lstStyle/>
                    <a:p>
                      <a:pPr algn="ctr"/>
                      <a:r>
                        <a:rPr lang="en-US" dirty="0" smtClean="0"/>
                        <a:t>12, 14, 16</a:t>
                      </a:r>
                      <a:endParaRPr lang="en-US" dirty="0"/>
                    </a:p>
                  </a:txBody>
                  <a:tcPr/>
                </a:tc>
                <a:tc>
                  <a:txBody>
                    <a:bodyPr/>
                    <a:lstStyle/>
                    <a:p>
                      <a:r>
                        <a:rPr lang="en-US" dirty="0" smtClean="0"/>
                        <a:t>June – July in the West.</a:t>
                      </a:r>
                      <a:endParaRPr lang="en-US" dirty="0"/>
                    </a:p>
                  </a:txBody>
                  <a:tcPr/>
                </a:tc>
              </a:tr>
              <a:tr h="361751">
                <a:tc>
                  <a:txBody>
                    <a:bodyPr/>
                    <a:lstStyle/>
                    <a:p>
                      <a:r>
                        <a:rPr lang="en-US" dirty="0" smtClean="0"/>
                        <a:t>Coffin fly</a:t>
                      </a:r>
                      <a:endParaRPr lang="en-US" dirty="0"/>
                    </a:p>
                  </a:txBody>
                  <a:tcPr/>
                </a:tc>
                <a:tc>
                  <a:txBody>
                    <a:bodyPr/>
                    <a:lstStyle/>
                    <a:p>
                      <a:pPr algn="ctr"/>
                      <a:r>
                        <a:rPr lang="en-US" dirty="0" smtClean="0"/>
                        <a:t>10 ,12</a:t>
                      </a:r>
                      <a:endParaRPr lang="en-US" dirty="0"/>
                    </a:p>
                  </a:txBody>
                  <a:tcPr/>
                </a:tc>
                <a:tc>
                  <a:txBody>
                    <a:bodyPr/>
                    <a:lstStyle/>
                    <a:p>
                      <a:r>
                        <a:rPr lang="en-US" dirty="0" smtClean="0"/>
                        <a:t>May – June in the East.</a:t>
                      </a:r>
                      <a:endParaRPr lang="en-US" dirty="0"/>
                    </a:p>
                  </a:txBody>
                  <a:tcPr/>
                </a:tc>
              </a:tr>
              <a:tr h="361751">
                <a:tc>
                  <a:txBody>
                    <a:bodyPr/>
                    <a:lstStyle/>
                    <a:p>
                      <a:r>
                        <a:rPr lang="en-US" dirty="0" smtClean="0"/>
                        <a:t>Dun Variant</a:t>
                      </a:r>
                      <a:endParaRPr lang="en-US" dirty="0"/>
                    </a:p>
                  </a:txBody>
                  <a:tcPr/>
                </a:tc>
                <a:tc>
                  <a:txBody>
                    <a:bodyPr/>
                    <a:lstStyle/>
                    <a:p>
                      <a:pPr algn="ctr"/>
                      <a:r>
                        <a:rPr lang="en-US" dirty="0" smtClean="0"/>
                        <a:t>10, 12, 14</a:t>
                      </a:r>
                      <a:endParaRPr lang="en-US" dirty="0"/>
                    </a:p>
                  </a:txBody>
                  <a:tcPr/>
                </a:tc>
                <a:tc>
                  <a:txBody>
                    <a:bodyPr/>
                    <a:lstStyle/>
                    <a:p>
                      <a:r>
                        <a:rPr lang="en-US" dirty="0" smtClean="0"/>
                        <a:t>June – September in all regions</a:t>
                      </a:r>
                      <a:endParaRPr lang="en-US" dirty="0"/>
                    </a:p>
                  </a:txBody>
                  <a:tcPr/>
                </a:tc>
              </a:tr>
              <a:tr h="361751">
                <a:tc>
                  <a:txBody>
                    <a:bodyPr/>
                    <a:lstStyle/>
                    <a:p>
                      <a:r>
                        <a:rPr lang="en-US" dirty="0" smtClean="0"/>
                        <a:t>Rusty Spinner </a:t>
                      </a:r>
                      <a:endParaRPr lang="en-US" dirty="0"/>
                    </a:p>
                  </a:txBody>
                  <a:tcPr/>
                </a:tc>
                <a:tc>
                  <a:txBody>
                    <a:bodyPr/>
                    <a:lstStyle/>
                    <a:p>
                      <a:pPr algn="ctr"/>
                      <a:r>
                        <a:rPr lang="en-US" dirty="0" smtClean="0"/>
                        <a:t>12, 14, 16, 18, 20</a:t>
                      </a:r>
                      <a:endParaRPr lang="en-US" dirty="0"/>
                    </a:p>
                  </a:txBody>
                  <a:tcPr/>
                </a:tc>
                <a:tc>
                  <a:txBody>
                    <a:bodyPr/>
                    <a:lstStyle/>
                    <a:p>
                      <a:r>
                        <a:rPr lang="en-US" dirty="0" smtClean="0"/>
                        <a:t>April – August in all regions</a:t>
                      </a:r>
                      <a:endParaRPr lang="en-US" dirty="0"/>
                    </a:p>
                  </a:txBody>
                  <a:tcPr/>
                </a:tc>
              </a:tr>
              <a:tr h="361751">
                <a:tc>
                  <a:txBody>
                    <a:bodyPr/>
                    <a:lstStyle/>
                    <a:p>
                      <a:r>
                        <a:rPr lang="en-US" dirty="0" smtClean="0"/>
                        <a:t>Trico Spinner</a:t>
                      </a:r>
                      <a:endParaRPr lang="en-US" dirty="0"/>
                    </a:p>
                  </a:txBody>
                  <a:tcPr/>
                </a:tc>
                <a:tc>
                  <a:txBody>
                    <a:bodyPr/>
                    <a:lstStyle/>
                    <a:p>
                      <a:pPr algn="ctr"/>
                      <a:r>
                        <a:rPr lang="en-US" dirty="0" smtClean="0"/>
                        <a:t>18, 20, 22, 24</a:t>
                      </a:r>
                      <a:endParaRPr lang="en-US" dirty="0"/>
                    </a:p>
                  </a:txBody>
                  <a:tcPr/>
                </a:tc>
                <a:tc>
                  <a:txBody>
                    <a:bodyPr/>
                    <a:lstStyle/>
                    <a:p>
                      <a:r>
                        <a:rPr lang="en-US" dirty="0" smtClean="0"/>
                        <a:t>August – September in all</a:t>
                      </a:r>
                      <a:r>
                        <a:rPr lang="en-US" baseline="0" dirty="0" smtClean="0"/>
                        <a:t> regions</a:t>
                      </a:r>
                      <a:endParaRPr lang="en-US" dirty="0"/>
                    </a:p>
                  </a:txBody>
                  <a:tcPr/>
                </a:tc>
              </a:tr>
              <a:tr h="361751">
                <a:tc>
                  <a:txBody>
                    <a:bodyPr/>
                    <a:lstStyle/>
                    <a:p>
                      <a:r>
                        <a:rPr lang="en-US" dirty="0" smtClean="0"/>
                        <a:t>Olive Spinner</a:t>
                      </a:r>
                      <a:endParaRPr lang="en-US" dirty="0"/>
                    </a:p>
                  </a:txBody>
                  <a:tcPr/>
                </a:tc>
                <a:tc>
                  <a:txBody>
                    <a:bodyPr/>
                    <a:lstStyle/>
                    <a:p>
                      <a:pPr algn="ctr"/>
                      <a:r>
                        <a:rPr lang="en-US" dirty="0" smtClean="0"/>
                        <a:t>12, 14, 16</a:t>
                      </a:r>
                      <a:endParaRPr lang="en-US" dirty="0"/>
                    </a:p>
                  </a:txBody>
                  <a:tcPr/>
                </a:tc>
                <a:tc>
                  <a:txBody>
                    <a:bodyPr/>
                    <a:lstStyle/>
                    <a:p>
                      <a:r>
                        <a:rPr lang="en-US" dirty="0" smtClean="0"/>
                        <a:t>June – July in all regions</a:t>
                      </a:r>
                      <a:endParaRPr lang="en-US" dirty="0"/>
                    </a:p>
                  </a:txBody>
                  <a:tcPr/>
                </a:tc>
              </a:tr>
              <a:tr h="361751">
                <a:tc>
                  <a:txBody>
                    <a:bodyPr/>
                    <a:lstStyle/>
                    <a:p>
                      <a:r>
                        <a:rPr lang="en-US" dirty="0" smtClean="0"/>
                        <a:t>Adams</a:t>
                      </a:r>
                      <a:endParaRPr lang="en-US" dirty="0"/>
                    </a:p>
                  </a:txBody>
                  <a:tcPr/>
                </a:tc>
                <a:tc>
                  <a:txBody>
                    <a:bodyPr/>
                    <a:lstStyle/>
                    <a:p>
                      <a:pPr algn="ctr"/>
                      <a:r>
                        <a:rPr lang="en-US" dirty="0" smtClean="0"/>
                        <a:t>10, 12, 14, 16, 18 ,20</a:t>
                      </a:r>
                      <a:endParaRPr lang="en-US" dirty="0"/>
                    </a:p>
                  </a:txBody>
                  <a:tcPr/>
                </a:tc>
                <a:tc>
                  <a:txBody>
                    <a:bodyPr/>
                    <a:lstStyle/>
                    <a:p>
                      <a:r>
                        <a:rPr lang="en-US" dirty="0" smtClean="0"/>
                        <a:t>May – October in all regions</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24</a:t>
            </a:fld>
            <a:endParaRPr lang="en-US"/>
          </a:p>
        </p:txBody>
      </p:sp>
    </p:spTree>
    <p:extLst>
      <p:ext uri="{BB962C8B-B14F-4D97-AF65-F5344CB8AC3E}">
        <p14:creationId xmlns:p14="http://schemas.microsoft.com/office/powerpoint/2010/main" val="7766048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1095"/>
          </a:xfrm>
        </p:spPr>
        <p:txBody>
          <a:bodyPr>
            <a:normAutofit/>
          </a:bodyPr>
          <a:lstStyle/>
          <a:p>
            <a:pPr algn="ctr"/>
            <a:r>
              <a:rPr lang="en-US" sz="3600" dirty="0" smtClean="0"/>
              <a:t>Suggested Caddis Nymph and Wets Patterns </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9480180"/>
              </p:ext>
            </p:extLst>
          </p:nvPr>
        </p:nvGraphicFramePr>
        <p:xfrm>
          <a:off x="838200" y="1825625"/>
          <a:ext cx="10515600" cy="3217456"/>
        </p:xfrm>
        <a:graphic>
          <a:graphicData uri="http://schemas.openxmlformats.org/drawingml/2006/table">
            <a:tbl>
              <a:tblPr firstRow="1" bandRow="1">
                <a:tableStyleId>{5C22544A-7EE6-4342-B048-85BDC9FD1C3A}</a:tableStyleId>
              </a:tblPr>
              <a:tblGrid>
                <a:gridCol w="3505200"/>
                <a:gridCol w="3505200"/>
                <a:gridCol w="3505200"/>
              </a:tblGrid>
              <a:tr h="453936">
                <a:tc>
                  <a:txBody>
                    <a:bodyPr/>
                    <a:lstStyle/>
                    <a:p>
                      <a:pPr algn="ctr"/>
                      <a:r>
                        <a:rPr lang="en-US" sz="2000" dirty="0" smtClean="0"/>
                        <a:t>Pattern</a:t>
                      </a:r>
                      <a:endParaRPr lang="en-US" sz="2000" dirty="0"/>
                    </a:p>
                  </a:txBody>
                  <a:tcPr/>
                </a:tc>
                <a:tc>
                  <a:txBody>
                    <a:bodyPr/>
                    <a:lstStyle/>
                    <a:p>
                      <a:pPr algn="ctr"/>
                      <a:r>
                        <a:rPr lang="en-US" sz="2000" dirty="0" smtClean="0"/>
                        <a:t>Size</a:t>
                      </a:r>
                      <a:endParaRPr lang="en-US" sz="2000" dirty="0"/>
                    </a:p>
                  </a:txBody>
                  <a:tcPr/>
                </a:tc>
                <a:tc>
                  <a:txBody>
                    <a:bodyPr/>
                    <a:lstStyle/>
                    <a:p>
                      <a:pPr algn="ctr"/>
                      <a:r>
                        <a:rPr lang="en-US" sz="2000" dirty="0" smtClean="0"/>
                        <a:t>Region and</a:t>
                      </a:r>
                      <a:r>
                        <a:rPr lang="en-US" sz="2000" baseline="0" dirty="0" smtClean="0"/>
                        <a:t> </a:t>
                      </a:r>
                      <a:r>
                        <a:rPr lang="en-US" sz="2000" baseline="0" dirty="0" err="1" smtClean="0"/>
                        <a:t>Seasona</a:t>
                      </a:r>
                      <a:endParaRPr lang="en-US" sz="2000" dirty="0"/>
                    </a:p>
                  </a:txBody>
                  <a:tcPr/>
                </a:tc>
              </a:tr>
              <a:tr h="370840">
                <a:tc>
                  <a:txBody>
                    <a:bodyPr/>
                    <a:lstStyle/>
                    <a:p>
                      <a:r>
                        <a:rPr lang="en-US" dirty="0" smtClean="0"/>
                        <a:t>Hare’s Ear</a:t>
                      </a:r>
                      <a:r>
                        <a:rPr lang="en-US" baseline="0" dirty="0" smtClean="0"/>
                        <a:t> Nymph</a:t>
                      </a:r>
                      <a:endParaRPr lang="en-US" dirty="0"/>
                    </a:p>
                  </a:txBody>
                  <a:tcPr/>
                </a:tc>
                <a:tc>
                  <a:txBody>
                    <a:bodyPr/>
                    <a:lstStyle/>
                    <a:p>
                      <a:pPr algn="ctr"/>
                      <a:r>
                        <a:rPr lang="en-US" dirty="0" smtClean="0"/>
                        <a:t>12, 14, 16, 18</a:t>
                      </a:r>
                      <a:endParaRPr lang="en-US" dirty="0"/>
                    </a:p>
                  </a:txBody>
                  <a:tcPr/>
                </a:tc>
                <a:tc>
                  <a:txBody>
                    <a:bodyPr/>
                    <a:lstStyle/>
                    <a:p>
                      <a:r>
                        <a:rPr lang="en-US" dirty="0" smtClean="0"/>
                        <a:t>All Regions,</a:t>
                      </a:r>
                      <a:r>
                        <a:rPr lang="en-US" baseline="0" dirty="0" smtClean="0"/>
                        <a:t> April - October</a:t>
                      </a:r>
                      <a:endParaRPr lang="en-US" dirty="0"/>
                    </a:p>
                  </a:txBody>
                  <a:tcPr/>
                </a:tc>
              </a:tr>
              <a:tr h="370840">
                <a:tc>
                  <a:txBody>
                    <a:bodyPr/>
                    <a:lstStyle/>
                    <a:p>
                      <a:r>
                        <a:rPr lang="en-US" dirty="0" smtClean="0"/>
                        <a:t>Bead-Head</a:t>
                      </a:r>
                      <a:r>
                        <a:rPr lang="en-US" baseline="0" dirty="0" smtClean="0"/>
                        <a:t> Caddis</a:t>
                      </a:r>
                      <a:endParaRPr lang="en-US" dirty="0"/>
                    </a:p>
                  </a:txBody>
                  <a:tcPr/>
                </a:tc>
                <a:tc>
                  <a:txBody>
                    <a:bodyPr/>
                    <a:lstStyle/>
                    <a:p>
                      <a:pPr algn="ctr"/>
                      <a:r>
                        <a:rPr lang="en-US" dirty="0" smtClean="0"/>
                        <a:t>14, 16</a:t>
                      </a:r>
                      <a:endParaRPr lang="en-US" dirty="0"/>
                    </a:p>
                  </a:txBody>
                  <a:tcPr/>
                </a:tc>
                <a:tc>
                  <a:txBody>
                    <a:bodyPr/>
                    <a:lstStyle/>
                    <a:p>
                      <a:r>
                        <a:rPr lang="en-US" dirty="0" smtClean="0"/>
                        <a:t>All Regions,  April – October.  Pupa in green, tan, and gray.</a:t>
                      </a:r>
                      <a:endParaRPr lang="en-US" dirty="0"/>
                    </a:p>
                  </a:txBody>
                  <a:tcPr/>
                </a:tc>
              </a:tr>
              <a:tr h="370840">
                <a:tc>
                  <a:txBody>
                    <a:bodyPr/>
                    <a:lstStyle/>
                    <a:p>
                      <a:r>
                        <a:rPr lang="en-US" dirty="0" err="1" smtClean="0"/>
                        <a:t>LaFontaine</a:t>
                      </a:r>
                      <a:r>
                        <a:rPr lang="en-US" baseline="0" dirty="0" smtClean="0"/>
                        <a:t> Deep</a:t>
                      </a:r>
                      <a:endParaRPr lang="en-US" dirty="0"/>
                    </a:p>
                  </a:txBody>
                  <a:tcPr/>
                </a:tc>
                <a:tc>
                  <a:txBody>
                    <a:bodyPr/>
                    <a:lstStyle/>
                    <a:p>
                      <a:pPr algn="ctr"/>
                      <a:r>
                        <a:rPr lang="en-US" dirty="0" smtClean="0"/>
                        <a:t>14, 16</a:t>
                      </a:r>
                      <a:endParaRPr lang="en-US" dirty="0"/>
                    </a:p>
                  </a:txBody>
                  <a:tcPr/>
                </a:tc>
                <a:tc>
                  <a:txBody>
                    <a:bodyPr/>
                    <a:lstStyle/>
                    <a:p>
                      <a:r>
                        <a:rPr lang="en-US" dirty="0" smtClean="0"/>
                        <a:t>All Regions, April – October.  Pupa in olive, and tan</a:t>
                      </a:r>
                      <a:endParaRPr lang="en-US" dirty="0"/>
                    </a:p>
                  </a:txBody>
                  <a:tcPr/>
                </a:tc>
              </a:tr>
              <a:tr h="370840">
                <a:tc>
                  <a:txBody>
                    <a:bodyPr/>
                    <a:lstStyle/>
                    <a:p>
                      <a:r>
                        <a:rPr lang="en-US" dirty="0" smtClean="0"/>
                        <a:t>Green and Tan Caddis Larva</a:t>
                      </a:r>
                      <a:endParaRPr lang="en-US" dirty="0"/>
                    </a:p>
                  </a:txBody>
                  <a:tcPr/>
                </a:tc>
                <a:tc>
                  <a:txBody>
                    <a:bodyPr/>
                    <a:lstStyle/>
                    <a:p>
                      <a:pPr algn="ctr"/>
                      <a:r>
                        <a:rPr lang="en-US" dirty="0" smtClean="0"/>
                        <a:t>12, 14, 16</a:t>
                      </a:r>
                      <a:endParaRPr lang="en-US" dirty="0"/>
                    </a:p>
                  </a:txBody>
                  <a:tcPr/>
                </a:tc>
                <a:tc>
                  <a:txBody>
                    <a:bodyPr/>
                    <a:lstStyle/>
                    <a:p>
                      <a:r>
                        <a:rPr lang="en-US" dirty="0" smtClean="0"/>
                        <a:t>All Regions, April -</a:t>
                      </a:r>
                      <a:r>
                        <a:rPr lang="en-US" baseline="0" dirty="0" smtClean="0"/>
                        <a:t> </a:t>
                      </a:r>
                      <a:r>
                        <a:rPr lang="en-US" dirty="0" smtClean="0"/>
                        <a:t>October.</a:t>
                      </a:r>
                      <a:endParaRPr lang="en-US" dirty="0"/>
                    </a:p>
                  </a:txBody>
                  <a:tcPr/>
                </a:tc>
              </a:tr>
              <a:tr h="370840">
                <a:tc>
                  <a:txBody>
                    <a:bodyPr/>
                    <a:lstStyle/>
                    <a:p>
                      <a:r>
                        <a:rPr lang="en-US" dirty="0" smtClean="0"/>
                        <a:t>Hare’s Ear Wet Fly</a:t>
                      </a:r>
                      <a:endParaRPr lang="en-US" dirty="0"/>
                    </a:p>
                  </a:txBody>
                  <a:tcPr/>
                </a:tc>
                <a:tc>
                  <a:txBody>
                    <a:bodyPr/>
                    <a:lstStyle/>
                    <a:p>
                      <a:pPr algn="ctr"/>
                      <a:r>
                        <a:rPr lang="en-US" dirty="0" smtClean="0"/>
                        <a:t>12, 14, 16</a:t>
                      </a:r>
                      <a:endParaRPr lang="en-US" dirty="0"/>
                    </a:p>
                  </a:txBody>
                  <a:tcPr/>
                </a:tc>
                <a:tc>
                  <a:txBody>
                    <a:bodyPr/>
                    <a:lstStyle/>
                    <a:p>
                      <a:r>
                        <a:rPr lang="en-US" dirty="0" smtClean="0"/>
                        <a:t>All Regions, April - October</a:t>
                      </a:r>
                      <a:endParaRPr lang="en-US" dirty="0"/>
                    </a:p>
                  </a:txBody>
                  <a:tcPr/>
                </a:tc>
              </a:tr>
              <a:tr h="370840">
                <a:tc>
                  <a:txBody>
                    <a:bodyPr/>
                    <a:lstStyle/>
                    <a:p>
                      <a:r>
                        <a:rPr lang="en-US" dirty="0" smtClean="0"/>
                        <a:t>Partridge and Orange</a:t>
                      </a:r>
                      <a:r>
                        <a:rPr lang="en-US" baseline="0" dirty="0" smtClean="0"/>
                        <a:t> Soft Hackle</a:t>
                      </a:r>
                      <a:endParaRPr lang="en-US" dirty="0"/>
                    </a:p>
                  </a:txBody>
                  <a:tcPr/>
                </a:tc>
                <a:tc>
                  <a:txBody>
                    <a:bodyPr/>
                    <a:lstStyle/>
                    <a:p>
                      <a:pPr algn="ctr"/>
                      <a:r>
                        <a:rPr lang="en-US" dirty="0" smtClean="0"/>
                        <a:t>12, 14, 16</a:t>
                      </a:r>
                      <a:endParaRPr lang="en-US" dirty="0"/>
                    </a:p>
                  </a:txBody>
                  <a:tcPr/>
                </a:tc>
                <a:tc>
                  <a:txBody>
                    <a:bodyPr/>
                    <a:lstStyle/>
                    <a:p>
                      <a:r>
                        <a:rPr lang="en-US" dirty="0" smtClean="0"/>
                        <a:t>All Regions,</a:t>
                      </a:r>
                      <a:r>
                        <a:rPr lang="en-US" baseline="0" dirty="0" smtClean="0"/>
                        <a:t> April - October</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25</a:t>
            </a:fld>
            <a:endParaRPr lang="en-US"/>
          </a:p>
        </p:txBody>
      </p:sp>
    </p:spTree>
    <p:extLst>
      <p:ext uri="{BB962C8B-B14F-4D97-AF65-F5344CB8AC3E}">
        <p14:creationId xmlns:p14="http://schemas.microsoft.com/office/powerpoint/2010/main" val="42736722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5489"/>
          </a:xfrm>
        </p:spPr>
        <p:txBody>
          <a:bodyPr>
            <a:normAutofit/>
          </a:bodyPr>
          <a:lstStyle/>
          <a:p>
            <a:pPr algn="ctr"/>
            <a:r>
              <a:rPr lang="en-US" sz="3600" dirty="0" smtClean="0"/>
              <a:t>Suggested Caddis Dry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342227"/>
              </p:ext>
            </p:extLst>
          </p:nvPr>
        </p:nvGraphicFramePr>
        <p:xfrm>
          <a:off x="838200" y="1825625"/>
          <a:ext cx="10515600" cy="2465544"/>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pPr algn="ctr"/>
                      <a:r>
                        <a:rPr lang="en-US" sz="2000" dirty="0" smtClean="0"/>
                        <a:t>Pattern</a:t>
                      </a:r>
                      <a:endParaRPr lang="en-US" sz="2000" dirty="0"/>
                    </a:p>
                  </a:txBody>
                  <a:tcPr/>
                </a:tc>
                <a:tc>
                  <a:txBody>
                    <a:bodyPr/>
                    <a:lstStyle/>
                    <a:p>
                      <a:pPr algn="ctr"/>
                      <a:r>
                        <a:rPr lang="en-US" sz="2000" dirty="0" smtClean="0"/>
                        <a:t>Size</a:t>
                      </a:r>
                      <a:endParaRPr lang="en-US" sz="2000" dirty="0"/>
                    </a:p>
                  </a:txBody>
                  <a:tcPr/>
                </a:tc>
                <a:tc>
                  <a:txBody>
                    <a:bodyPr/>
                    <a:lstStyle/>
                    <a:p>
                      <a:pPr algn="ctr"/>
                      <a:r>
                        <a:rPr lang="en-US" sz="2000" dirty="0" smtClean="0"/>
                        <a:t>Region</a:t>
                      </a:r>
                      <a:r>
                        <a:rPr lang="en-US" sz="2000" baseline="0" dirty="0" smtClean="0"/>
                        <a:t> and Season</a:t>
                      </a:r>
                      <a:endParaRPr lang="en-US" sz="2000" dirty="0"/>
                    </a:p>
                  </a:txBody>
                  <a:tcPr/>
                </a:tc>
              </a:tr>
              <a:tr h="418304">
                <a:tc>
                  <a:txBody>
                    <a:bodyPr/>
                    <a:lstStyle/>
                    <a:p>
                      <a:r>
                        <a:rPr lang="en-US" dirty="0" smtClean="0"/>
                        <a:t>X-Caddis in tan, green, and black</a:t>
                      </a:r>
                      <a:endParaRPr lang="en-US" dirty="0"/>
                    </a:p>
                  </a:txBody>
                  <a:tcPr/>
                </a:tc>
                <a:tc>
                  <a:txBody>
                    <a:bodyPr/>
                    <a:lstStyle/>
                    <a:p>
                      <a:pPr algn="ctr"/>
                      <a:r>
                        <a:rPr lang="en-US" dirty="0" smtClean="0"/>
                        <a:t>12, 14, 16, 18</a:t>
                      </a:r>
                      <a:endParaRPr lang="en-US" dirty="0"/>
                    </a:p>
                  </a:txBody>
                  <a:tcPr/>
                </a:tc>
                <a:tc>
                  <a:txBody>
                    <a:bodyPr/>
                    <a:lstStyle/>
                    <a:p>
                      <a:r>
                        <a:rPr lang="en-US" dirty="0" smtClean="0"/>
                        <a:t>All Regions, April - October</a:t>
                      </a:r>
                      <a:endParaRPr lang="en-US" dirty="0"/>
                    </a:p>
                  </a:txBody>
                  <a:tcPr/>
                </a:tc>
              </a:tr>
              <a:tr h="370840">
                <a:tc>
                  <a:txBody>
                    <a:bodyPr/>
                    <a:lstStyle/>
                    <a:p>
                      <a:r>
                        <a:rPr lang="en-US" dirty="0" smtClean="0"/>
                        <a:t>Elk Hare Caddis in tan, olive, and black</a:t>
                      </a:r>
                      <a:endParaRPr lang="en-US" dirty="0"/>
                    </a:p>
                  </a:txBody>
                  <a:tcPr/>
                </a:tc>
                <a:tc>
                  <a:txBody>
                    <a:bodyPr/>
                    <a:lstStyle/>
                    <a:p>
                      <a:pPr algn="ctr"/>
                      <a:r>
                        <a:rPr lang="en-US" dirty="0" smtClean="0"/>
                        <a:t>12, 14, 16, 18</a:t>
                      </a:r>
                      <a:endParaRPr lang="en-US" dirty="0"/>
                    </a:p>
                  </a:txBody>
                  <a:tcPr/>
                </a:tc>
                <a:tc>
                  <a:txBody>
                    <a:bodyPr/>
                    <a:lstStyle/>
                    <a:p>
                      <a:r>
                        <a:rPr lang="en-US" dirty="0" smtClean="0"/>
                        <a:t>All Regions, May - October</a:t>
                      </a:r>
                      <a:endParaRPr lang="en-US" dirty="0"/>
                    </a:p>
                  </a:txBody>
                  <a:tcPr/>
                </a:tc>
              </a:tr>
              <a:tr h="370840">
                <a:tc>
                  <a:txBody>
                    <a:bodyPr/>
                    <a:lstStyle/>
                    <a:p>
                      <a:r>
                        <a:rPr lang="en-US" dirty="0" smtClean="0"/>
                        <a:t>Henryville Special</a:t>
                      </a:r>
                      <a:endParaRPr lang="en-US" dirty="0"/>
                    </a:p>
                  </a:txBody>
                  <a:tcPr/>
                </a:tc>
                <a:tc>
                  <a:txBody>
                    <a:bodyPr/>
                    <a:lstStyle/>
                    <a:p>
                      <a:pPr algn="ctr"/>
                      <a:r>
                        <a:rPr lang="en-US" dirty="0" smtClean="0"/>
                        <a:t>12, 14, 16</a:t>
                      </a:r>
                      <a:endParaRPr lang="en-US" dirty="0"/>
                    </a:p>
                  </a:txBody>
                  <a:tcPr/>
                </a:tc>
                <a:tc>
                  <a:txBody>
                    <a:bodyPr/>
                    <a:lstStyle/>
                    <a:p>
                      <a:r>
                        <a:rPr lang="en-US" dirty="0" smtClean="0"/>
                        <a:t>All Regions, May - June</a:t>
                      </a:r>
                      <a:endParaRPr lang="en-US" dirty="0"/>
                    </a:p>
                  </a:txBody>
                  <a:tcPr/>
                </a:tc>
              </a:tr>
              <a:tr h="370840">
                <a:tc>
                  <a:txBody>
                    <a:bodyPr/>
                    <a:lstStyle/>
                    <a:p>
                      <a:r>
                        <a:rPr lang="en-US" dirty="0" smtClean="0"/>
                        <a:t>Spent Caddis in tan, green, gray, and black</a:t>
                      </a:r>
                      <a:endParaRPr lang="en-US" dirty="0"/>
                    </a:p>
                  </a:txBody>
                  <a:tcPr/>
                </a:tc>
                <a:tc>
                  <a:txBody>
                    <a:bodyPr/>
                    <a:lstStyle/>
                    <a:p>
                      <a:pPr algn="ctr"/>
                      <a:r>
                        <a:rPr lang="en-US" dirty="0" smtClean="0"/>
                        <a:t>12, 14, 16, 18</a:t>
                      </a:r>
                      <a:endParaRPr lang="en-US" dirty="0"/>
                    </a:p>
                  </a:txBody>
                  <a:tcPr/>
                </a:tc>
                <a:tc>
                  <a:txBody>
                    <a:bodyPr/>
                    <a:lstStyle/>
                    <a:p>
                      <a:r>
                        <a:rPr lang="en-US" dirty="0" smtClean="0"/>
                        <a:t>All Regions, May - October</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26</a:t>
            </a:fld>
            <a:endParaRPr lang="en-US"/>
          </a:p>
        </p:txBody>
      </p:sp>
    </p:spTree>
    <p:extLst>
      <p:ext uri="{BB962C8B-B14F-4D97-AF65-F5344CB8AC3E}">
        <p14:creationId xmlns:p14="http://schemas.microsoft.com/office/powerpoint/2010/main" val="34094399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9731"/>
          </a:xfrm>
        </p:spPr>
        <p:txBody>
          <a:bodyPr>
            <a:normAutofit/>
          </a:bodyPr>
          <a:lstStyle/>
          <a:p>
            <a:pPr algn="ctr"/>
            <a:r>
              <a:rPr lang="en-US" sz="3600" dirty="0" smtClean="0"/>
              <a:t>Suggested Stonefly Nymph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8021003"/>
              </p:ext>
            </p:extLst>
          </p:nvPr>
        </p:nvGraphicFramePr>
        <p:xfrm>
          <a:off x="838200" y="1825625"/>
          <a:ext cx="10515600" cy="214884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pPr algn="ctr"/>
                      <a:r>
                        <a:rPr lang="en-US" sz="2000" dirty="0" smtClean="0"/>
                        <a:t>Pattern</a:t>
                      </a:r>
                      <a:endParaRPr lang="en-US" sz="2000" dirty="0"/>
                    </a:p>
                  </a:txBody>
                  <a:tcPr/>
                </a:tc>
                <a:tc>
                  <a:txBody>
                    <a:bodyPr/>
                    <a:lstStyle/>
                    <a:p>
                      <a:pPr algn="ctr"/>
                      <a:r>
                        <a:rPr lang="en-US" sz="2000" dirty="0" smtClean="0"/>
                        <a:t>Size</a:t>
                      </a:r>
                      <a:endParaRPr lang="en-US" sz="2000" dirty="0"/>
                    </a:p>
                  </a:txBody>
                  <a:tcPr/>
                </a:tc>
                <a:tc>
                  <a:txBody>
                    <a:bodyPr/>
                    <a:lstStyle/>
                    <a:p>
                      <a:pPr algn="ctr"/>
                      <a:r>
                        <a:rPr lang="en-US" sz="2000" dirty="0" smtClean="0"/>
                        <a:t>Region and Season</a:t>
                      </a:r>
                      <a:endParaRPr lang="en-US" sz="2000" dirty="0"/>
                    </a:p>
                  </a:txBody>
                  <a:tcPr/>
                </a:tc>
              </a:tr>
              <a:tr h="370840">
                <a:tc>
                  <a:txBody>
                    <a:bodyPr/>
                    <a:lstStyle/>
                    <a:p>
                      <a:r>
                        <a:rPr lang="en-US" dirty="0" smtClean="0"/>
                        <a:t>Kaufmann’s Black Stone</a:t>
                      </a:r>
                      <a:endParaRPr lang="en-US" dirty="0"/>
                    </a:p>
                  </a:txBody>
                  <a:tcPr/>
                </a:tc>
                <a:tc>
                  <a:txBody>
                    <a:bodyPr/>
                    <a:lstStyle/>
                    <a:p>
                      <a:pPr algn="ctr"/>
                      <a:r>
                        <a:rPr lang="en-US" dirty="0" smtClean="0"/>
                        <a:t>2, 4, 6, 8, 10</a:t>
                      </a:r>
                      <a:endParaRPr lang="en-US" dirty="0"/>
                    </a:p>
                  </a:txBody>
                  <a:tcPr/>
                </a:tc>
                <a:tc>
                  <a:txBody>
                    <a:bodyPr/>
                    <a:lstStyle/>
                    <a:p>
                      <a:r>
                        <a:rPr lang="en-US" dirty="0" smtClean="0"/>
                        <a:t>West Coast</a:t>
                      </a:r>
                      <a:r>
                        <a:rPr lang="en-US" baseline="0" dirty="0" smtClean="0"/>
                        <a:t> and Rocky Mountains, May - July</a:t>
                      </a:r>
                      <a:endParaRPr lang="en-US" dirty="0"/>
                    </a:p>
                  </a:txBody>
                  <a:tcPr/>
                </a:tc>
              </a:tr>
              <a:tr h="370840">
                <a:tc>
                  <a:txBody>
                    <a:bodyPr/>
                    <a:lstStyle/>
                    <a:p>
                      <a:r>
                        <a:rPr lang="en-US" dirty="0" smtClean="0"/>
                        <a:t>Golden</a:t>
                      </a:r>
                      <a:r>
                        <a:rPr lang="en-US" baseline="0" dirty="0" smtClean="0"/>
                        <a:t> Stone</a:t>
                      </a:r>
                      <a:endParaRPr lang="en-US" dirty="0"/>
                    </a:p>
                  </a:txBody>
                  <a:tcPr/>
                </a:tc>
                <a:tc>
                  <a:txBody>
                    <a:bodyPr/>
                    <a:lstStyle/>
                    <a:p>
                      <a:pPr algn="ctr"/>
                      <a:r>
                        <a:rPr lang="en-US" dirty="0" smtClean="0"/>
                        <a:t>6, 8, 10, 12</a:t>
                      </a:r>
                      <a:endParaRPr lang="en-US" dirty="0"/>
                    </a:p>
                  </a:txBody>
                  <a:tcPr/>
                </a:tc>
                <a:tc>
                  <a:txBody>
                    <a:bodyPr/>
                    <a:lstStyle/>
                    <a:p>
                      <a:r>
                        <a:rPr lang="en-US" dirty="0" smtClean="0"/>
                        <a:t>All Regions, May – July</a:t>
                      </a:r>
                      <a:endParaRPr lang="en-US" dirty="0"/>
                    </a:p>
                  </a:txBody>
                  <a:tcPr/>
                </a:tc>
              </a:tr>
              <a:tr h="370840">
                <a:tc>
                  <a:txBody>
                    <a:bodyPr/>
                    <a:lstStyle/>
                    <a:p>
                      <a:r>
                        <a:rPr lang="en-US" dirty="0" smtClean="0"/>
                        <a:t>Hare’s Ear Nymph</a:t>
                      </a:r>
                      <a:endParaRPr lang="en-US" dirty="0"/>
                    </a:p>
                  </a:txBody>
                  <a:tcPr/>
                </a:tc>
                <a:tc>
                  <a:txBody>
                    <a:bodyPr/>
                    <a:lstStyle/>
                    <a:p>
                      <a:pPr algn="ctr"/>
                      <a:r>
                        <a:rPr lang="en-US" dirty="0" smtClean="0"/>
                        <a:t>8, 10, 12, 14</a:t>
                      </a:r>
                      <a:endParaRPr lang="en-US" dirty="0"/>
                    </a:p>
                  </a:txBody>
                  <a:tcPr/>
                </a:tc>
                <a:tc>
                  <a:txBody>
                    <a:bodyPr/>
                    <a:lstStyle/>
                    <a:p>
                      <a:r>
                        <a:rPr lang="en-US" dirty="0" smtClean="0"/>
                        <a:t>All Regions,</a:t>
                      </a:r>
                      <a:r>
                        <a:rPr lang="en-US" baseline="0" dirty="0" smtClean="0"/>
                        <a:t> May - July</a:t>
                      </a:r>
                      <a:endParaRPr lang="en-US" dirty="0"/>
                    </a:p>
                  </a:txBody>
                  <a:tcPr/>
                </a:tc>
              </a:tr>
              <a:tr h="370840">
                <a:tc>
                  <a:txBody>
                    <a:bodyPr/>
                    <a:lstStyle/>
                    <a:p>
                      <a:r>
                        <a:rPr lang="en-US" dirty="0" smtClean="0"/>
                        <a:t>Little</a:t>
                      </a:r>
                      <a:r>
                        <a:rPr lang="en-US" baseline="0" dirty="0" smtClean="0"/>
                        <a:t> Yellow Stone</a:t>
                      </a:r>
                      <a:endParaRPr lang="en-US" dirty="0"/>
                    </a:p>
                  </a:txBody>
                  <a:tcPr/>
                </a:tc>
                <a:tc>
                  <a:txBody>
                    <a:bodyPr/>
                    <a:lstStyle/>
                    <a:p>
                      <a:pPr algn="ctr"/>
                      <a:r>
                        <a:rPr lang="en-US" dirty="0" smtClean="0"/>
                        <a:t>14, 16, 18</a:t>
                      </a:r>
                      <a:endParaRPr lang="en-US" dirty="0"/>
                    </a:p>
                  </a:txBody>
                  <a:tcPr/>
                </a:tc>
                <a:tc>
                  <a:txBody>
                    <a:bodyPr/>
                    <a:lstStyle/>
                    <a:p>
                      <a:r>
                        <a:rPr lang="en-US" dirty="0" smtClean="0"/>
                        <a:t>All Regions,</a:t>
                      </a:r>
                      <a:r>
                        <a:rPr lang="en-US" baseline="0" dirty="0" smtClean="0"/>
                        <a:t> June - August</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27</a:t>
            </a:fld>
            <a:endParaRPr lang="en-US"/>
          </a:p>
        </p:txBody>
      </p:sp>
    </p:spTree>
    <p:extLst>
      <p:ext uri="{BB962C8B-B14F-4D97-AF65-F5344CB8AC3E}">
        <p14:creationId xmlns:p14="http://schemas.microsoft.com/office/powerpoint/2010/main" val="26591216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9731"/>
          </a:xfrm>
        </p:spPr>
        <p:txBody>
          <a:bodyPr>
            <a:normAutofit/>
          </a:bodyPr>
          <a:lstStyle/>
          <a:p>
            <a:pPr algn="ctr"/>
            <a:r>
              <a:rPr lang="en-US" sz="3600" dirty="0" smtClean="0"/>
              <a:t>Suggested Stonefly Dries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34260599"/>
              </p:ext>
            </p:extLst>
          </p:nvPr>
        </p:nvGraphicFramePr>
        <p:xfrm>
          <a:off x="838200" y="1825625"/>
          <a:ext cx="10515600" cy="187960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pPr algn="ctr"/>
                      <a:r>
                        <a:rPr lang="en-US" sz="2000" dirty="0" smtClean="0"/>
                        <a:t>Pattern</a:t>
                      </a:r>
                      <a:endParaRPr lang="en-US" sz="2000" dirty="0"/>
                    </a:p>
                  </a:txBody>
                  <a:tcPr/>
                </a:tc>
                <a:tc>
                  <a:txBody>
                    <a:bodyPr/>
                    <a:lstStyle/>
                    <a:p>
                      <a:pPr algn="ctr"/>
                      <a:r>
                        <a:rPr lang="en-US" sz="2000" dirty="0" smtClean="0"/>
                        <a:t>Size</a:t>
                      </a:r>
                      <a:endParaRPr lang="en-US" sz="2000" dirty="0"/>
                    </a:p>
                  </a:txBody>
                  <a:tcPr/>
                </a:tc>
                <a:tc>
                  <a:txBody>
                    <a:bodyPr/>
                    <a:lstStyle/>
                    <a:p>
                      <a:pPr algn="ctr"/>
                      <a:r>
                        <a:rPr lang="en-US" sz="2000" dirty="0" smtClean="0"/>
                        <a:t>Region and Season</a:t>
                      </a:r>
                      <a:endParaRPr lang="en-US" sz="2000" dirty="0"/>
                    </a:p>
                  </a:txBody>
                  <a:tcPr/>
                </a:tc>
              </a:tr>
              <a:tr h="370840">
                <a:tc>
                  <a:txBody>
                    <a:bodyPr/>
                    <a:lstStyle/>
                    <a:p>
                      <a:r>
                        <a:rPr lang="en-US" dirty="0" smtClean="0"/>
                        <a:t>Orange</a:t>
                      </a:r>
                      <a:r>
                        <a:rPr lang="en-US" baseline="0" dirty="0" smtClean="0"/>
                        <a:t> Stimulator</a:t>
                      </a:r>
                      <a:endParaRPr lang="en-US" dirty="0"/>
                    </a:p>
                  </a:txBody>
                  <a:tcPr/>
                </a:tc>
                <a:tc>
                  <a:txBody>
                    <a:bodyPr/>
                    <a:lstStyle/>
                    <a:p>
                      <a:pPr algn="ctr"/>
                      <a:r>
                        <a:rPr lang="en-US" dirty="0" smtClean="0"/>
                        <a:t>2, 4, 6,</a:t>
                      </a:r>
                      <a:r>
                        <a:rPr lang="en-US" baseline="0" dirty="0" smtClean="0"/>
                        <a:t> 8</a:t>
                      </a:r>
                      <a:endParaRPr lang="en-US" dirty="0"/>
                    </a:p>
                  </a:txBody>
                  <a:tcPr/>
                </a:tc>
                <a:tc>
                  <a:txBody>
                    <a:bodyPr/>
                    <a:lstStyle/>
                    <a:p>
                      <a:r>
                        <a:rPr lang="en-US" dirty="0" smtClean="0"/>
                        <a:t>West only,</a:t>
                      </a:r>
                      <a:r>
                        <a:rPr lang="en-US" baseline="0" dirty="0" smtClean="0"/>
                        <a:t> June - July</a:t>
                      </a:r>
                      <a:endParaRPr lang="en-US" dirty="0"/>
                    </a:p>
                  </a:txBody>
                  <a:tcPr/>
                </a:tc>
              </a:tr>
              <a:tr h="370840">
                <a:tc>
                  <a:txBody>
                    <a:bodyPr/>
                    <a:lstStyle/>
                    <a:p>
                      <a:r>
                        <a:rPr lang="en-US" dirty="0" smtClean="0"/>
                        <a:t>Improved</a:t>
                      </a:r>
                      <a:r>
                        <a:rPr lang="en-US" baseline="0" dirty="0" smtClean="0"/>
                        <a:t> Sofa Pillow</a:t>
                      </a:r>
                      <a:endParaRPr lang="en-US" dirty="0"/>
                    </a:p>
                  </a:txBody>
                  <a:tcPr/>
                </a:tc>
                <a:tc>
                  <a:txBody>
                    <a:bodyPr/>
                    <a:lstStyle/>
                    <a:p>
                      <a:pPr algn="ctr"/>
                      <a:r>
                        <a:rPr lang="en-US" dirty="0" smtClean="0"/>
                        <a:t>2, 4, 6, 8 </a:t>
                      </a:r>
                      <a:endParaRPr lang="en-US" dirty="0"/>
                    </a:p>
                  </a:txBody>
                  <a:tcPr/>
                </a:tc>
                <a:tc>
                  <a:txBody>
                    <a:bodyPr/>
                    <a:lstStyle/>
                    <a:p>
                      <a:r>
                        <a:rPr lang="en-US" dirty="0" smtClean="0"/>
                        <a:t>West only, June - July</a:t>
                      </a:r>
                      <a:endParaRPr lang="en-US" dirty="0"/>
                    </a:p>
                  </a:txBody>
                  <a:tcPr/>
                </a:tc>
              </a:tr>
              <a:tr h="370840">
                <a:tc>
                  <a:txBody>
                    <a:bodyPr/>
                    <a:lstStyle/>
                    <a:p>
                      <a:r>
                        <a:rPr lang="en-US" dirty="0" smtClean="0"/>
                        <a:t>Henry’s Fork</a:t>
                      </a:r>
                      <a:r>
                        <a:rPr lang="en-US" baseline="0" dirty="0" smtClean="0"/>
                        <a:t> </a:t>
                      </a:r>
                      <a:r>
                        <a:rPr lang="en-US" baseline="0" dirty="0" err="1" smtClean="0"/>
                        <a:t>Salmonfly</a:t>
                      </a:r>
                      <a:endParaRPr lang="en-US" dirty="0"/>
                    </a:p>
                  </a:txBody>
                  <a:tcPr/>
                </a:tc>
                <a:tc>
                  <a:txBody>
                    <a:bodyPr/>
                    <a:lstStyle/>
                    <a:p>
                      <a:pPr algn="ctr"/>
                      <a:r>
                        <a:rPr lang="en-US" dirty="0" smtClean="0"/>
                        <a:t>2,</a:t>
                      </a:r>
                      <a:r>
                        <a:rPr lang="en-US" baseline="0" dirty="0" smtClean="0"/>
                        <a:t> 4, 6, 8</a:t>
                      </a:r>
                      <a:endParaRPr lang="en-US" dirty="0"/>
                    </a:p>
                  </a:txBody>
                  <a:tcPr/>
                </a:tc>
                <a:tc>
                  <a:txBody>
                    <a:bodyPr/>
                    <a:lstStyle/>
                    <a:p>
                      <a:r>
                        <a:rPr lang="en-US" dirty="0" smtClean="0"/>
                        <a:t>West only, June - July</a:t>
                      </a:r>
                      <a:endParaRPr lang="en-US" dirty="0"/>
                    </a:p>
                  </a:txBody>
                  <a:tcPr/>
                </a:tc>
              </a:tr>
              <a:tr h="370840">
                <a:tc>
                  <a:txBody>
                    <a:bodyPr/>
                    <a:lstStyle/>
                    <a:p>
                      <a:r>
                        <a:rPr lang="en-US" dirty="0" smtClean="0"/>
                        <a:t>Yellow Stimulator</a:t>
                      </a:r>
                      <a:endParaRPr lang="en-US" dirty="0"/>
                    </a:p>
                  </a:txBody>
                  <a:tcPr/>
                </a:tc>
                <a:tc>
                  <a:txBody>
                    <a:bodyPr/>
                    <a:lstStyle/>
                    <a:p>
                      <a:pPr algn="ctr"/>
                      <a:r>
                        <a:rPr lang="en-US" dirty="0" smtClean="0"/>
                        <a:t>6,</a:t>
                      </a:r>
                      <a:r>
                        <a:rPr lang="en-US" baseline="0" dirty="0" smtClean="0"/>
                        <a:t> 8, 10, 12, </a:t>
                      </a:r>
                      <a:r>
                        <a:rPr lang="en-US" dirty="0" smtClean="0"/>
                        <a:t>14, 16, 18</a:t>
                      </a:r>
                      <a:endParaRPr lang="en-US" dirty="0"/>
                    </a:p>
                  </a:txBody>
                  <a:tcPr/>
                </a:tc>
                <a:tc>
                  <a:txBody>
                    <a:bodyPr/>
                    <a:lstStyle/>
                    <a:p>
                      <a:r>
                        <a:rPr lang="en-US" dirty="0" smtClean="0"/>
                        <a:t>All</a:t>
                      </a:r>
                      <a:r>
                        <a:rPr lang="en-US" baseline="0" dirty="0" smtClean="0"/>
                        <a:t> Regions, June - August</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28</a:t>
            </a:fld>
            <a:endParaRPr lang="en-US"/>
          </a:p>
        </p:txBody>
      </p:sp>
    </p:spTree>
    <p:extLst>
      <p:ext uri="{BB962C8B-B14F-4D97-AF65-F5344CB8AC3E}">
        <p14:creationId xmlns:p14="http://schemas.microsoft.com/office/powerpoint/2010/main" val="22255873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9731"/>
          </a:xfrm>
        </p:spPr>
        <p:txBody>
          <a:bodyPr>
            <a:normAutofit/>
          </a:bodyPr>
          <a:lstStyle/>
          <a:p>
            <a:pPr algn="ctr"/>
            <a:r>
              <a:rPr lang="en-US" sz="3600" dirty="0" smtClean="0"/>
              <a:t>Suggested Midge Nymph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48055867"/>
              </p:ext>
            </p:extLst>
          </p:nvPr>
        </p:nvGraphicFramePr>
        <p:xfrm>
          <a:off x="838200" y="1503653"/>
          <a:ext cx="10515600" cy="3779520"/>
        </p:xfrm>
        <a:graphic>
          <a:graphicData uri="http://schemas.openxmlformats.org/drawingml/2006/table">
            <a:tbl>
              <a:tblPr firstRow="1" bandRow="1">
                <a:tableStyleId>{5C22544A-7EE6-4342-B048-85BDC9FD1C3A}</a:tableStyleId>
              </a:tblPr>
              <a:tblGrid>
                <a:gridCol w="2536065"/>
                <a:gridCol w="3374265"/>
                <a:gridCol w="4605270"/>
              </a:tblGrid>
              <a:tr h="370840">
                <a:tc>
                  <a:txBody>
                    <a:bodyPr/>
                    <a:lstStyle/>
                    <a:p>
                      <a:pPr algn="ctr"/>
                      <a:r>
                        <a:rPr lang="en-US" sz="2000" dirty="0" smtClean="0"/>
                        <a:t>Pattern</a:t>
                      </a:r>
                      <a:endParaRPr lang="en-US" sz="2000" dirty="0"/>
                    </a:p>
                  </a:txBody>
                  <a:tcPr/>
                </a:tc>
                <a:tc>
                  <a:txBody>
                    <a:bodyPr/>
                    <a:lstStyle/>
                    <a:p>
                      <a:pPr algn="ctr"/>
                      <a:r>
                        <a:rPr lang="en-US" sz="2000" dirty="0" smtClean="0"/>
                        <a:t>Size</a:t>
                      </a:r>
                      <a:endParaRPr lang="en-US" sz="2000" dirty="0"/>
                    </a:p>
                  </a:txBody>
                  <a:tcPr/>
                </a:tc>
                <a:tc>
                  <a:txBody>
                    <a:bodyPr/>
                    <a:lstStyle/>
                    <a:p>
                      <a:pPr algn="ctr"/>
                      <a:r>
                        <a:rPr lang="en-US" sz="2000" dirty="0" smtClean="0"/>
                        <a:t>Region and Season</a:t>
                      </a:r>
                      <a:endParaRPr lang="en-US" sz="2000" dirty="0"/>
                    </a:p>
                  </a:txBody>
                  <a:tcPr/>
                </a:tc>
              </a:tr>
              <a:tr h="370840">
                <a:tc>
                  <a:txBody>
                    <a:bodyPr/>
                    <a:lstStyle/>
                    <a:p>
                      <a:r>
                        <a:rPr lang="en-US" dirty="0" smtClean="0"/>
                        <a:t>Red</a:t>
                      </a:r>
                      <a:r>
                        <a:rPr lang="en-US" baseline="0" dirty="0" smtClean="0"/>
                        <a:t> Midge Lava</a:t>
                      </a:r>
                      <a:endParaRPr lang="en-US" dirty="0"/>
                    </a:p>
                  </a:txBody>
                  <a:tcPr/>
                </a:tc>
                <a:tc>
                  <a:txBody>
                    <a:bodyPr/>
                    <a:lstStyle/>
                    <a:p>
                      <a:pPr algn="ctr"/>
                      <a:r>
                        <a:rPr lang="en-US" dirty="0" smtClean="0"/>
                        <a:t>14,</a:t>
                      </a:r>
                      <a:r>
                        <a:rPr lang="en-US" baseline="0" dirty="0" smtClean="0"/>
                        <a:t> 16, 18, 20, 22</a:t>
                      </a:r>
                      <a:endParaRPr lang="en-US" dirty="0"/>
                    </a:p>
                  </a:txBody>
                  <a:tcPr/>
                </a:tc>
                <a:tc>
                  <a:txBody>
                    <a:bodyPr/>
                    <a:lstStyle/>
                    <a:p>
                      <a:r>
                        <a:rPr lang="en-US" dirty="0" smtClean="0"/>
                        <a:t>West Coast</a:t>
                      </a:r>
                      <a:r>
                        <a:rPr lang="en-US" baseline="0" dirty="0" smtClean="0"/>
                        <a:t> and Rocky Mountains; Eastern spring creeks. Ponds and lakes throughout trout range.  All year.</a:t>
                      </a:r>
                      <a:endParaRPr lang="en-US" dirty="0"/>
                    </a:p>
                  </a:txBody>
                  <a:tcPr/>
                </a:tc>
              </a:tr>
              <a:tr h="370840">
                <a:tc>
                  <a:txBody>
                    <a:bodyPr/>
                    <a:lstStyle/>
                    <a:p>
                      <a:r>
                        <a:rPr lang="en-US" dirty="0" smtClean="0"/>
                        <a:t>Green</a:t>
                      </a:r>
                      <a:r>
                        <a:rPr lang="en-US" baseline="0" dirty="0" smtClean="0"/>
                        <a:t> Midge Lava</a:t>
                      </a:r>
                      <a:endParaRPr lang="en-US" dirty="0"/>
                    </a:p>
                  </a:txBody>
                  <a:tcPr/>
                </a:tc>
                <a:tc>
                  <a:txBody>
                    <a:bodyPr/>
                    <a:lstStyle/>
                    <a:p>
                      <a:pPr algn="ctr"/>
                      <a:r>
                        <a:rPr lang="en-US" dirty="0" smtClean="0"/>
                        <a:t>18,</a:t>
                      </a:r>
                      <a:r>
                        <a:rPr lang="en-US" baseline="0" dirty="0" smtClean="0"/>
                        <a:t> 20, 22</a:t>
                      </a:r>
                      <a:r>
                        <a:rPr lang="en-US" dirty="0" smtClean="0"/>
                        <a:t> </a:t>
                      </a:r>
                      <a:endParaRPr lang="en-US" dirty="0"/>
                    </a:p>
                  </a:txBody>
                  <a:tcPr/>
                </a:tc>
                <a:tc>
                  <a:txBody>
                    <a:bodyPr/>
                    <a:lstStyle/>
                    <a:p>
                      <a:r>
                        <a:rPr lang="en-US" dirty="0" smtClean="0"/>
                        <a:t>West Coast and Rocky Mountains; Eastern spring creeks. Ponds and lakes throughout trout range.  All year.</a:t>
                      </a:r>
                      <a:endParaRPr lang="en-US" dirty="0"/>
                    </a:p>
                  </a:txBody>
                  <a:tcPr/>
                </a:tc>
              </a:tr>
              <a:tr h="370840">
                <a:tc>
                  <a:txBody>
                    <a:bodyPr/>
                    <a:lstStyle/>
                    <a:p>
                      <a:r>
                        <a:rPr lang="en-US" dirty="0" smtClean="0"/>
                        <a:t>Brassie</a:t>
                      </a:r>
                      <a:endParaRPr lang="en-US" dirty="0"/>
                    </a:p>
                  </a:txBody>
                  <a:tcPr/>
                </a:tc>
                <a:tc>
                  <a:txBody>
                    <a:bodyPr/>
                    <a:lstStyle/>
                    <a:p>
                      <a:pPr algn="ctr"/>
                      <a:r>
                        <a:rPr lang="en-US" dirty="0" smtClean="0"/>
                        <a:t>18,</a:t>
                      </a:r>
                      <a:r>
                        <a:rPr lang="en-US" baseline="0" dirty="0" smtClean="0"/>
                        <a:t> 20, 22, 24</a:t>
                      </a:r>
                      <a:endParaRPr lang="en-US" dirty="0"/>
                    </a:p>
                  </a:txBody>
                  <a:tcPr/>
                </a:tc>
                <a:tc>
                  <a:txBody>
                    <a:bodyPr/>
                    <a:lstStyle/>
                    <a:p>
                      <a:r>
                        <a:rPr lang="en-US" dirty="0" smtClean="0"/>
                        <a:t>All Regions,</a:t>
                      </a:r>
                      <a:r>
                        <a:rPr lang="en-US" baseline="0" dirty="0" smtClean="0"/>
                        <a:t> most useful November – April, but year-round in spring creeks and </a:t>
                      </a:r>
                      <a:r>
                        <a:rPr lang="en-US" baseline="0" dirty="0" err="1" smtClean="0"/>
                        <a:t>tailwaters</a:t>
                      </a:r>
                      <a:r>
                        <a:rPr lang="en-US" baseline="0" dirty="0" smtClean="0"/>
                        <a:t>.</a:t>
                      </a:r>
                      <a:endParaRPr lang="en-US" dirty="0"/>
                    </a:p>
                  </a:txBody>
                  <a:tcPr/>
                </a:tc>
              </a:tr>
              <a:tr h="370840">
                <a:tc>
                  <a:txBody>
                    <a:bodyPr/>
                    <a:lstStyle/>
                    <a:p>
                      <a:r>
                        <a:rPr lang="en-US" dirty="0" smtClean="0"/>
                        <a:t>Disco</a:t>
                      </a:r>
                      <a:r>
                        <a:rPr lang="en-US" baseline="0" dirty="0" smtClean="0"/>
                        <a:t> Midge</a:t>
                      </a:r>
                      <a:endParaRPr lang="en-US" dirty="0"/>
                    </a:p>
                  </a:txBody>
                  <a:tcPr/>
                </a:tc>
                <a:tc>
                  <a:txBody>
                    <a:bodyPr/>
                    <a:lstStyle/>
                    <a:p>
                      <a:pPr algn="ctr"/>
                      <a:r>
                        <a:rPr lang="en-US" dirty="0" smtClean="0"/>
                        <a:t>18,</a:t>
                      </a:r>
                      <a:r>
                        <a:rPr lang="en-US" baseline="0" dirty="0" smtClean="0"/>
                        <a:t> 20, 22, 24</a:t>
                      </a:r>
                      <a:endParaRPr lang="en-US" dirty="0"/>
                    </a:p>
                  </a:txBody>
                  <a:tcPr/>
                </a:tc>
                <a:tc>
                  <a:txBody>
                    <a:bodyPr/>
                    <a:lstStyle/>
                    <a:p>
                      <a:r>
                        <a:rPr lang="en-US" dirty="0" smtClean="0"/>
                        <a:t>All Regions, most useful November – April, but year-round in spring creeks and </a:t>
                      </a:r>
                      <a:r>
                        <a:rPr lang="en-US" dirty="0" err="1" smtClean="0"/>
                        <a:t>tailwaters</a:t>
                      </a:r>
                      <a:r>
                        <a:rPr lang="en-US" dirty="0" smtClean="0"/>
                        <a:t>.</a:t>
                      </a:r>
                    </a:p>
                    <a:p>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29</a:t>
            </a:fld>
            <a:endParaRPr lang="en-US"/>
          </a:p>
        </p:txBody>
      </p:sp>
    </p:spTree>
    <p:extLst>
      <p:ext uri="{BB962C8B-B14F-4D97-AF65-F5344CB8AC3E}">
        <p14:creationId xmlns:p14="http://schemas.microsoft.com/office/powerpoint/2010/main" val="33667082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1339"/>
            <a:ext cx="10515600" cy="819731"/>
          </a:xfrm>
        </p:spPr>
        <p:txBody>
          <a:bodyPr>
            <a:normAutofit/>
          </a:bodyPr>
          <a:lstStyle/>
          <a:p>
            <a:pPr algn="ctr"/>
            <a:r>
              <a:rPr lang="en-US" sz="3600" dirty="0" smtClean="0"/>
              <a:t>Suggested Midge Dries Patterns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16309123"/>
              </p:ext>
            </p:extLst>
          </p:nvPr>
        </p:nvGraphicFramePr>
        <p:xfrm>
          <a:off x="838200" y="1865291"/>
          <a:ext cx="10515600" cy="1676400"/>
        </p:xfrm>
        <a:graphic>
          <a:graphicData uri="http://schemas.openxmlformats.org/drawingml/2006/table">
            <a:tbl>
              <a:tblPr firstRow="1" bandRow="1">
                <a:tableStyleId>{5C22544A-7EE6-4342-B048-85BDC9FD1C3A}</a:tableStyleId>
              </a:tblPr>
              <a:tblGrid>
                <a:gridCol w="2536065"/>
                <a:gridCol w="3374265"/>
                <a:gridCol w="4605270"/>
              </a:tblGrid>
              <a:tr h="345960">
                <a:tc>
                  <a:txBody>
                    <a:bodyPr/>
                    <a:lstStyle/>
                    <a:p>
                      <a:pPr algn="ctr"/>
                      <a:r>
                        <a:rPr lang="en-US" sz="2000" dirty="0" smtClean="0"/>
                        <a:t>Pattern</a:t>
                      </a:r>
                      <a:endParaRPr lang="en-US" sz="2000" dirty="0"/>
                    </a:p>
                  </a:txBody>
                  <a:tcPr/>
                </a:tc>
                <a:tc>
                  <a:txBody>
                    <a:bodyPr/>
                    <a:lstStyle/>
                    <a:p>
                      <a:pPr algn="ctr"/>
                      <a:r>
                        <a:rPr lang="en-US" sz="2000" dirty="0" smtClean="0"/>
                        <a:t>Size</a:t>
                      </a:r>
                      <a:endParaRPr lang="en-US" sz="2000" dirty="0"/>
                    </a:p>
                  </a:txBody>
                  <a:tcPr/>
                </a:tc>
                <a:tc>
                  <a:txBody>
                    <a:bodyPr/>
                    <a:lstStyle/>
                    <a:p>
                      <a:pPr algn="ctr"/>
                      <a:r>
                        <a:rPr lang="en-US" sz="2000" dirty="0" smtClean="0"/>
                        <a:t>Region and Season</a:t>
                      </a:r>
                      <a:endParaRPr lang="en-US" sz="2000" dirty="0"/>
                    </a:p>
                  </a:txBody>
                  <a:tcPr/>
                </a:tc>
              </a:tr>
              <a:tr h="558858">
                <a:tc>
                  <a:txBody>
                    <a:bodyPr/>
                    <a:lstStyle/>
                    <a:p>
                      <a:r>
                        <a:rPr lang="en-US" dirty="0" smtClean="0"/>
                        <a:t>Griffith</a:t>
                      </a:r>
                      <a:r>
                        <a:rPr lang="en-US" baseline="0" dirty="0" smtClean="0"/>
                        <a:t> Gnat</a:t>
                      </a:r>
                      <a:endParaRPr lang="en-US" dirty="0"/>
                    </a:p>
                  </a:txBody>
                  <a:tcPr/>
                </a:tc>
                <a:tc>
                  <a:txBody>
                    <a:bodyPr/>
                    <a:lstStyle/>
                    <a:p>
                      <a:pPr algn="ctr"/>
                      <a:r>
                        <a:rPr lang="en-US" dirty="0" smtClean="0"/>
                        <a:t>14,</a:t>
                      </a:r>
                      <a:r>
                        <a:rPr lang="en-US" baseline="0" dirty="0" smtClean="0"/>
                        <a:t> 16, 18, 20, 22, 24</a:t>
                      </a:r>
                      <a:endParaRPr lang="en-US" dirty="0"/>
                    </a:p>
                  </a:txBody>
                  <a:tcPr/>
                </a:tc>
                <a:tc>
                  <a:txBody>
                    <a:bodyPr/>
                    <a:lstStyle/>
                    <a:p>
                      <a:r>
                        <a:rPr lang="en-US" dirty="0" smtClean="0"/>
                        <a:t>All regions; most useful November – April, but year-round in spring creeks and </a:t>
                      </a:r>
                      <a:r>
                        <a:rPr lang="en-US" dirty="0" err="1" smtClean="0"/>
                        <a:t>tailwaters</a:t>
                      </a:r>
                      <a:r>
                        <a:rPr lang="en-US" dirty="0" smtClean="0"/>
                        <a:t>.</a:t>
                      </a:r>
                      <a:endParaRPr lang="en-US" dirty="0"/>
                    </a:p>
                  </a:txBody>
                  <a:tcPr/>
                </a:tc>
              </a:tr>
              <a:tr h="592427">
                <a:tc>
                  <a:txBody>
                    <a:bodyPr/>
                    <a:lstStyle/>
                    <a:p>
                      <a:r>
                        <a:rPr lang="en-US" dirty="0" smtClean="0"/>
                        <a:t>Palomino</a:t>
                      </a:r>
                      <a:r>
                        <a:rPr lang="en-US" baseline="0" dirty="0" smtClean="0"/>
                        <a:t> Midge</a:t>
                      </a:r>
                      <a:endParaRPr lang="en-US" dirty="0"/>
                    </a:p>
                  </a:txBody>
                  <a:tcPr/>
                </a:tc>
                <a:tc>
                  <a:txBody>
                    <a:bodyPr/>
                    <a:lstStyle/>
                    <a:p>
                      <a:pPr algn="ctr"/>
                      <a:r>
                        <a:rPr lang="en-US" dirty="0" smtClean="0"/>
                        <a:t>18,</a:t>
                      </a:r>
                      <a:r>
                        <a:rPr lang="en-US" baseline="0" dirty="0" smtClean="0"/>
                        <a:t> 20, 22</a:t>
                      </a:r>
                      <a:r>
                        <a:rPr lang="en-US" dirty="0" smtClean="0"/>
                        <a:t> </a:t>
                      </a:r>
                      <a:endParaRPr lang="en-US" dirty="0"/>
                    </a:p>
                  </a:txBody>
                  <a:tcPr/>
                </a:tc>
                <a:tc>
                  <a:txBody>
                    <a:bodyPr/>
                    <a:lstStyle/>
                    <a:p>
                      <a:r>
                        <a:rPr lang="en-US" dirty="0" smtClean="0"/>
                        <a:t>All regions; most useful November – April, but year-round in spring creeks and </a:t>
                      </a:r>
                      <a:r>
                        <a:rPr lang="en-US" dirty="0" err="1" smtClean="0"/>
                        <a:t>tailwaters</a:t>
                      </a:r>
                      <a:r>
                        <a:rPr lang="en-US" dirty="0" smtClean="0"/>
                        <a:t>.</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615FCC14-6FAB-45C3-9212-D79752E2D734}" type="slidenum">
              <a:rPr lang="en-US" smtClean="0"/>
              <a:t>30</a:t>
            </a:fld>
            <a:endParaRPr lang="en-US"/>
          </a:p>
        </p:txBody>
      </p:sp>
    </p:spTree>
    <p:extLst>
      <p:ext uri="{BB962C8B-B14F-4D97-AF65-F5344CB8AC3E}">
        <p14:creationId xmlns:p14="http://schemas.microsoft.com/office/powerpoint/2010/main" val="447851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800</TotalTime>
  <Words>2455</Words>
  <Application>Microsoft Office PowerPoint</Application>
  <PresentationFormat>Widescreen</PresentationFormat>
  <Paragraphs>463</Paragraphs>
  <Slides>30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Trout Foods (and How to Imitate Them)</vt:lpstr>
      <vt:lpstr>What Trout Eat</vt:lpstr>
      <vt:lpstr>What Trout Eat (continued)</vt:lpstr>
      <vt:lpstr>What Trout Eat (continued)</vt:lpstr>
      <vt:lpstr>Life Cycle of the May Fly</vt:lpstr>
      <vt:lpstr>Life Cycle of the Mayfly</vt:lpstr>
      <vt:lpstr>Life Cycle of a Stone Fly</vt:lpstr>
      <vt:lpstr>Life Cycle of the Stone Fly</vt:lpstr>
      <vt:lpstr>Life Cycle of the Caddis Fly</vt:lpstr>
      <vt:lpstr>Life Cycle of the Caddis Fly</vt:lpstr>
      <vt:lpstr>Other Sub-Surface Sources of Food</vt:lpstr>
      <vt:lpstr>Streamside Terrestrials</vt:lpstr>
      <vt:lpstr>Other Flies</vt:lpstr>
      <vt:lpstr>Minnows, Crayfish, Frogs, Eggs</vt:lpstr>
      <vt:lpstr>Trout Eating Habits by Season</vt:lpstr>
      <vt:lpstr>Trout Eating Habit by Season (continued)</vt:lpstr>
      <vt:lpstr>Important Orders of Aquatic Insect Larvae</vt:lpstr>
      <vt:lpstr>Important Orders of Aquatic Insect Larvae</vt:lpstr>
      <vt:lpstr>Important Orders of Aquatic Insect Larvae</vt:lpstr>
      <vt:lpstr>Important Orders of Aquatic Insect Larvae</vt:lpstr>
      <vt:lpstr>Important Orders of Aquatic Insect Larvae</vt:lpstr>
      <vt:lpstr>PowerPoint Presentation</vt:lpstr>
      <vt:lpstr>Suggested Mayfly Nymph Patterns</vt:lpstr>
      <vt:lpstr>Suggested Mayfly Dries and Emerger Patterns</vt:lpstr>
      <vt:lpstr>Suggested Caddis Nymph and Wets Patterns </vt:lpstr>
      <vt:lpstr>Suggested Caddis Dry Patterns</vt:lpstr>
      <vt:lpstr>Suggested Stonefly Nymph Patterns</vt:lpstr>
      <vt:lpstr>Suggested Stonefly Dries Patterns</vt:lpstr>
      <vt:lpstr>Suggested Midge Nymph Patterns</vt:lpstr>
      <vt:lpstr>Suggested Midge Dries Patterns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Trout Eat (and How to imitate it)</dc:title>
  <dc:creator>Daniel Robertson</dc:creator>
  <cp:lastModifiedBy>Daniel Robertson</cp:lastModifiedBy>
  <cp:revision>84</cp:revision>
  <cp:lastPrinted>2019-12-12T18:34:49Z</cp:lastPrinted>
  <dcterms:created xsi:type="dcterms:W3CDTF">2019-08-22T18:48:10Z</dcterms:created>
  <dcterms:modified xsi:type="dcterms:W3CDTF">2019-12-12T18:41:34Z</dcterms:modified>
</cp:coreProperties>
</file>